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
      <p:font typeface="Book Antiqu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94C40D-AEB5-40F2-A4EF-AFA777298F6F}">
  <a:tblStyle styleId="{1E94C40D-AEB5-40F2-A4EF-AFA777298F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BookAntiqua-regular.fntdata"/><Relationship Id="rId41" Type="http://schemas.openxmlformats.org/officeDocument/2006/relationships/font" Target="fonts/Lato-boldItalic.fntdata"/><Relationship Id="rId22" Type="http://schemas.openxmlformats.org/officeDocument/2006/relationships/slide" Target="slides/slide16.xml"/><Relationship Id="rId44" Type="http://schemas.openxmlformats.org/officeDocument/2006/relationships/font" Target="fonts/BookAntiqua-italic.fntdata"/><Relationship Id="rId21" Type="http://schemas.openxmlformats.org/officeDocument/2006/relationships/slide" Target="slides/slide15.xml"/><Relationship Id="rId43" Type="http://schemas.openxmlformats.org/officeDocument/2006/relationships/font" Target="fonts/BookAntiqua-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BookAntiqu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1-8</a:t>
            </a:r>
            <a:endParaRPr/>
          </a:p>
          <a:p>
            <a:pPr indent="0" lvl="0" marL="0" rtl="0" algn="l">
              <a:spcBef>
                <a:spcPts val="0"/>
              </a:spcBef>
              <a:spcAft>
                <a:spcPts val="0"/>
              </a:spcAft>
              <a:buNone/>
            </a:pPr>
            <a:r>
              <a:rPr lang="en"/>
              <a:t>Thee: 9-14</a:t>
            </a:r>
            <a:endParaRPr/>
          </a:p>
          <a:p>
            <a:pPr indent="0" lvl="0" marL="0" rtl="0" algn="l">
              <a:spcBef>
                <a:spcPts val="0"/>
              </a:spcBef>
              <a:spcAft>
                <a:spcPts val="0"/>
              </a:spcAft>
              <a:buNone/>
            </a:pPr>
            <a:r>
              <a:rPr lang="en"/>
              <a:t>Jim: 15 - 21</a:t>
            </a:r>
            <a:endParaRPr/>
          </a:p>
          <a:p>
            <a:pPr indent="0" lvl="0" marL="0" rtl="0" algn="l">
              <a:spcBef>
                <a:spcPts val="0"/>
              </a:spcBef>
              <a:spcAft>
                <a:spcPts val="0"/>
              </a:spcAft>
              <a:buNone/>
            </a:pPr>
            <a:r>
              <a:rPr lang="en"/>
              <a:t>Yujie: 22 - 28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63008b1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63008b1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split our dataset into train and test sets, as demonstrated in the slide, in order to test our model’s robustness across both time and space. To deal with cross-sectional data, we first take 80% of the counties to form our training set and stratify them by climate region. Then we subdivide training and testing periods by specifying the start date of training and the start date of prediction.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63008b1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63008b1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There are some data preprocessing work that we need to do. Starting with our response variable 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frame our prediction task as a binary classification. Our response variable is 1 for a county </a:t>
            </a:r>
            <a:r>
              <a:rPr lang="en" sz="1200">
                <a:solidFill>
                  <a:schemeClr val="dk1"/>
                </a:solidFill>
                <a:latin typeface="Calibri"/>
                <a:ea typeface="Calibri"/>
                <a:cs typeface="Calibri"/>
                <a:sym typeface="Calibri"/>
              </a:rPr>
              <a:t>if there is no area in the county with drought level greater than None according to the US Drought Monitoring metric. </a:t>
            </a:r>
            <a:r>
              <a:rPr lang="en" sz="1200">
                <a:solidFill>
                  <a:schemeClr val="dk1"/>
                </a:solidFill>
                <a:latin typeface="Times New Roman"/>
                <a:ea typeface="Times New Roman"/>
                <a:cs typeface="Times New Roman"/>
                <a:sym typeface="Times New Roman"/>
              </a:rPr>
              <a:t>The</a:t>
            </a:r>
            <a:r>
              <a:rPr lang="en" sz="1200">
                <a:solidFill>
                  <a:schemeClr val="dk1"/>
                </a:solidFill>
                <a:latin typeface="Times New Roman"/>
                <a:ea typeface="Times New Roman"/>
                <a:cs typeface="Times New Roman"/>
                <a:sym typeface="Times New Roman"/>
              </a:rPr>
              <a:t> response variable is 1 otherwise.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ratio between response variable of 0 and 1 is distributed around 50:50 across time and space as shown in the figure. For each county, we aim to predict the response variable 4 to 26 weeks into the future.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68fa0ff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68fa0ff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Now lets talk about how we preprocessing our predictor data. Starting with satellite image.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Two indices we will use to detect vegetation areas based on literatures and our partner domain experts in sat iamges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NDVI</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NDRE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These indices are constructed to detect that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rPr>
              <a:t>we can measure weekly changes in vegetaion area for each county over the past 5 years and use it as our predictors to predict drought risks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7a650403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7a650403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Normalization to get 0 to 1. </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or each feature, we impute missing entries using the mean value of that county; if the whole county is missing the data, we impute it with the global average.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6c146d06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6c146d06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6c146d06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6c146d06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onset of drought itself is a binary event. It either happens or doesn’t</a:t>
            </a:r>
            <a:endParaRPr/>
          </a:p>
          <a:p>
            <a:pPr indent="0" lvl="0" marL="0" rtl="0" algn="l">
              <a:spcBef>
                <a:spcPts val="0"/>
              </a:spcBef>
              <a:spcAft>
                <a:spcPts val="0"/>
              </a:spcAft>
              <a:buNone/>
            </a:pPr>
            <a:r>
              <a:t/>
            </a:r>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Times New Roman"/>
                <a:ea typeface="Times New Roman"/>
                <a:cs typeface="Times New Roman"/>
                <a:sym typeface="Times New Roman"/>
              </a:rPr>
              <a:t>when 50% of a county's land area is in "Abnormally Dry" (which is not even considered as an onset of drought), its DSCI may be equivalent to another county with 10% of its land area in Exceptional Drought (which is the highest class for drought, which the county certainly needs drought aid)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6c146d06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6c146d06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777fef21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777fef21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777fef2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777fef2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6c146d06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6c146d06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7a6504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7a6504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777fef21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777fef21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Over several weeks of fine tuning, we found: intrinsic difference in the pattern of short-term and long-term droughts</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dk1"/>
                </a:solidFill>
                <a:latin typeface="Lato"/>
                <a:ea typeface="Lato"/>
                <a:cs typeface="Lato"/>
                <a:sym typeface="Lato"/>
              </a:rPr>
              <a:t>After dozens rounds of trying and tuning, we find the best cutoff: 4 weeks. </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dk1"/>
                </a:solidFill>
                <a:latin typeface="Lato"/>
                <a:ea typeface="Lato"/>
                <a:cs typeface="Lato"/>
                <a:sym typeface="Lato"/>
              </a:rPr>
              <a:t>We end up with a 2 task CNN models.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6c146d06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6c146d06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6c146d06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6c146d06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6c146d06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6c146d06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6c146d06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6c146d06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6c146d06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6c146d06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c1 sentence of Impact statement +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6c146d06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6c146d06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77104687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7710468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7a65040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7a65040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latin typeface="Lato"/>
                <a:ea typeface="Lato"/>
                <a:cs typeface="Lato"/>
                <a:sym typeface="Lato"/>
              </a:rPr>
              <a:t>Current drought predictions are about as accurate as weather forecasts, with accuracy only up to 2-3 weeks.</a:t>
            </a:r>
            <a:endParaRPr>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7a65040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7a65040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split our problem statement into 3 main goals:</a:t>
            </a:r>
            <a:endParaRPr/>
          </a:p>
          <a:p>
            <a:pPr indent="0" lvl="0" marL="0" rtl="0" algn="l">
              <a:spcBef>
                <a:spcPts val="0"/>
              </a:spcBef>
              <a:spcAft>
                <a:spcPts val="0"/>
              </a:spcAft>
              <a:buNone/>
            </a:pPr>
            <a:r>
              <a:rPr lang="en"/>
              <a:t>A review of current methods</a:t>
            </a:r>
            <a:endParaRPr/>
          </a:p>
          <a:p>
            <a:pPr indent="0" lvl="0" marL="0" rtl="0" algn="l">
              <a:spcBef>
                <a:spcPts val="0"/>
              </a:spcBef>
              <a:spcAft>
                <a:spcPts val="0"/>
              </a:spcAft>
              <a:buNone/>
            </a:pPr>
            <a:r>
              <a:rPr lang="en"/>
              <a:t>An analysis of models</a:t>
            </a:r>
            <a:endParaRPr/>
          </a:p>
          <a:p>
            <a:pPr indent="0" lvl="0" marL="0" rtl="0" algn="l">
              <a:spcBef>
                <a:spcPts val="0"/>
              </a:spcBef>
              <a:spcAft>
                <a:spcPts val="0"/>
              </a:spcAft>
              <a:buNone/>
            </a:pPr>
            <a:r>
              <a:rPr lang="en"/>
              <a:t>A generation of a forecasting model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7a650403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7a650403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care about drought?</a:t>
            </a:r>
            <a:endParaRPr/>
          </a:p>
          <a:p>
            <a:pPr indent="0" lvl="0" marL="0" rtl="0" algn="l">
              <a:spcBef>
                <a:spcPts val="0"/>
              </a:spcBef>
              <a:spcAft>
                <a:spcPts val="0"/>
              </a:spcAft>
              <a:buNone/>
            </a:pPr>
            <a:r>
              <a:rPr lang="en"/>
              <a:t>Droughts impact the wider environment as well as humanity. Water is involved in every aspect of life from the obvious survival to the wider economy and society we have created.</a:t>
            </a:r>
            <a:endParaRPr/>
          </a:p>
          <a:p>
            <a:pPr indent="0" lvl="0" marL="0" rtl="0" algn="l">
              <a:spcBef>
                <a:spcPts val="0"/>
              </a:spcBef>
              <a:spcAft>
                <a:spcPts val="0"/>
              </a:spcAft>
              <a:buNone/>
            </a:pPr>
            <a:r>
              <a:rPr lang="en"/>
              <a:t>Longer term prediction </a:t>
            </a:r>
            <a:r>
              <a:rPr lang="en"/>
              <a:t>across</a:t>
            </a:r>
            <a:r>
              <a:rPr lang="en"/>
              <a:t> a more generalized area would help direct funding, </a:t>
            </a:r>
            <a:r>
              <a:rPr lang="en"/>
              <a:t>supplies</a:t>
            </a:r>
            <a:r>
              <a:rPr lang="en"/>
              <a:t>, and mitigation efforts towards places that need it most.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7a65040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7a65040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our review of work in the larger field of drought prediction we have discovered 3 larger points:</a:t>
            </a:r>
            <a:endParaRPr/>
          </a:p>
          <a:p>
            <a:pPr indent="-298450" lvl="0" marL="457200" rtl="0" algn="l">
              <a:spcBef>
                <a:spcPts val="0"/>
              </a:spcBef>
              <a:spcAft>
                <a:spcPts val="0"/>
              </a:spcAft>
              <a:buSzPts val="1100"/>
              <a:buAutoNum type="arabicPeriod"/>
            </a:pPr>
            <a:r>
              <a:rPr lang="en"/>
              <a:t>Droughts are complicated and complex - the causal mechanisms for drought are </a:t>
            </a:r>
            <a:r>
              <a:rPr lang="en"/>
              <a:t>indirect and droughts can occur in a variety of time frames. Unlike other natural disasters, droughts occur for regionalized reasons.</a:t>
            </a:r>
            <a:endParaRPr/>
          </a:p>
          <a:p>
            <a:pPr indent="-298450" lvl="0" marL="457200" rtl="0" algn="l">
              <a:spcBef>
                <a:spcPts val="0"/>
              </a:spcBef>
              <a:spcAft>
                <a:spcPts val="0"/>
              </a:spcAft>
              <a:buSzPts val="1100"/>
              <a:buAutoNum type="arabicPeriod"/>
            </a:pPr>
            <a:r>
              <a:rPr lang="en"/>
              <a:t>For this reason prior work in the field has focused on short term forecasting and hyper-localized predicting.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7a650403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7a650403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a:t>
            </a:r>
            <a:r>
              <a:rPr lang="en"/>
              <a:t> has been recent progress made in drought prediction by the </a:t>
            </a:r>
            <a:r>
              <a:rPr lang="en"/>
              <a:t>introduction</a:t>
            </a:r>
            <a:r>
              <a:rPr lang="en"/>
              <a:t> of deep learning to the field as well as the concept of </a:t>
            </a:r>
            <a:r>
              <a:rPr lang="en"/>
              <a:t>persistence</a:t>
            </a:r>
            <a:r>
              <a:rPr lang="en"/>
              <a:t>. </a:t>
            </a:r>
            <a:endParaRPr/>
          </a:p>
          <a:p>
            <a:pPr indent="-298450" lvl="0" marL="457200" rtl="0" algn="l">
              <a:spcBef>
                <a:spcPts val="0"/>
              </a:spcBef>
              <a:spcAft>
                <a:spcPts val="0"/>
              </a:spcAft>
              <a:buSzPts val="1100"/>
              <a:buChar char="-"/>
            </a:pPr>
            <a:r>
              <a:rPr lang="en"/>
              <a:t>Persistence</a:t>
            </a:r>
            <a:r>
              <a:rPr lang="en"/>
              <a:t>, if there is drought one season will there coontinue to be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7a65040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7a65040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Our prediction = county basis and predict a week / a couple of weeks into the future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Brunch of datasets that I found. We convert all of this into weekly data and on county level, most of the dataset starting from 2012.</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 = US Drought Monitoring. It is the drought severity index for each county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4 Xs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Spend some time talking abt satellite images </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7c62c7fa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7c62c7fa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Now I will cover our </a:t>
            </a:r>
            <a:r>
              <a:rPr lang="en" sz="1200">
                <a:solidFill>
                  <a:schemeClr val="dk1"/>
                </a:solidFill>
                <a:latin typeface="Times New Roman"/>
                <a:ea typeface="Times New Roman"/>
                <a:cs typeface="Times New Roman"/>
                <a:sym typeface="Times New Roman"/>
              </a:rPr>
              <a:t>methodology</a:t>
            </a:r>
            <a:r>
              <a:rPr lang="en" sz="1200">
                <a:solidFill>
                  <a:schemeClr val="dk1"/>
                </a:solidFill>
                <a:latin typeface="Times New Roman"/>
                <a:ea typeface="Times New Roman"/>
                <a:cs typeface="Times New Roman"/>
                <a:sym typeface="Times New Roman"/>
              </a:rPr>
              <a:t> on how we sample dataset and split it into train and test sets.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a:t>
            </a:r>
            <a:r>
              <a:rPr lang="en" sz="1200">
                <a:solidFill>
                  <a:schemeClr val="dk1"/>
                </a:solidFill>
                <a:latin typeface="Times New Roman"/>
                <a:ea typeface="Times New Roman"/>
                <a:cs typeface="Times New Roman"/>
                <a:sym typeface="Times New Roman"/>
              </a:rPr>
              <a:t>e have county level data for around 3,143 counties across the Continental US. If we pull climate and satellite data from each county for 10 years (531 weeks), it will consume too much computational resource for pre-processing the data and fitting the model.</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Therefore, we apply stratified sampling by sampling 50 counties from each climate region. We are convinced that our sample is representative of the CONUS and we test that counties in each region can be viewed as independent entries with no information leakage.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1" name="Google Shape;11;p2"/>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n"/>
              <a:t>1</a:t>
            </a:r>
            <a:endParaRPr/>
          </a:p>
        </p:txBody>
      </p:sp>
      <p:grpSp>
        <p:nvGrpSpPr>
          <p:cNvPr id="13" name="Google Shape;13;p2"/>
          <p:cNvGrpSpPr/>
          <p:nvPr/>
        </p:nvGrpSpPr>
        <p:grpSpPr>
          <a:xfrm rot="-5400000">
            <a:off x="4000027" y="-1663"/>
            <a:ext cx="5153700" cy="5134250"/>
            <a:chOff x="5" y="225"/>
            <a:chExt cx="5153700" cy="5152800"/>
          </a:xfrm>
        </p:grpSpPr>
        <p:sp>
          <p:nvSpPr>
            <p:cNvPr id="14" name="Google Shape;14;p2"/>
            <p:cNvSpPr/>
            <p:nvPr/>
          </p:nvSpPr>
          <p:spPr>
            <a:xfrm rot="-5400000">
              <a:off x="455" y="-225"/>
              <a:ext cx="5152800" cy="5153700"/>
            </a:xfrm>
            <a:prstGeom prst="diagStripe">
              <a:avLst>
                <a:gd fmla="val 54876"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21746" y="1581506"/>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1116096" y="2275691"/>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grpSp>
        <p:nvGrpSpPr>
          <p:cNvPr id="104" name="Google Shape;104;p11"/>
          <p:cNvGrpSpPr/>
          <p:nvPr/>
        </p:nvGrpSpPr>
        <p:grpSpPr>
          <a:xfrm>
            <a:off x="4406400" y="0"/>
            <a:ext cx="4737600" cy="5143065"/>
            <a:chOff x="4406400" y="0"/>
            <a:chExt cx="4737600" cy="5143065"/>
          </a:xfrm>
        </p:grpSpPr>
        <p:sp>
          <p:nvSpPr>
            <p:cNvPr id="105" name="Google Shape;105;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4" name="Google Shape;124;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5" name="Google Shape;12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 name="Google Shape;4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3" name="Google Shape;43;p4"/>
          <p:cNvGrpSpPr/>
          <p:nvPr/>
        </p:nvGrpSpPr>
        <p:grpSpPr>
          <a:xfrm rot="5400000">
            <a:off x="548999" y="340351"/>
            <a:ext cx="630299" cy="643650"/>
            <a:chOff x="229050" y="588489"/>
            <a:chExt cx="808802" cy="808808"/>
          </a:xfrm>
        </p:grpSpPr>
        <p:sp>
          <p:nvSpPr>
            <p:cNvPr id="44" name="Google Shape;44;p4"/>
            <p:cNvSpPr/>
            <p:nvPr/>
          </p:nvSpPr>
          <p:spPr>
            <a:xfrm rot="-5400000">
              <a:off x="229052" y="588497"/>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229050" y="5884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grpSp>
        <p:nvGrpSpPr>
          <p:cNvPr id="47" name="Google Shape;47;p5"/>
          <p:cNvGrpSpPr/>
          <p:nvPr/>
        </p:nvGrpSpPr>
        <p:grpSpPr>
          <a:xfrm>
            <a:off x="0" y="381001"/>
            <a:ext cx="1037850" cy="1016287"/>
            <a:chOff x="0" y="381001"/>
            <a:chExt cx="1037850" cy="1016287"/>
          </a:xfrm>
        </p:grpSpPr>
        <p:sp>
          <p:nvSpPr>
            <p:cNvPr id="48" name="Google Shape;48;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 name="Google Shape;52;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3" name="Google Shape;5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119950" y="342651"/>
            <a:ext cx="1037850" cy="1016287"/>
            <a:chOff x="0" y="381001"/>
            <a:chExt cx="1037850" cy="1016287"/>
          </a:xfrm>
        </p:grpSpPr>
        <p:sp>
          <p:nvSpPr>
            <p:cNvPr id="56" name="Google Shape;56;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grpSp>
        <p:nvGrpSpPr>
          <p:cNvPr id="61" name="Google Shape;61;p7"/>
          <p:cNvGrpSpPr/>
          <p:nvPr/>
        </p:nvGrpSpPr>
        <p:grpSpPr>
          <a:xfrm>
            <a:off x="0" y="381001"/>
            <a:ext cx="1037850" cy="1016287"/>
            <a:chOff x="0" y="381001"/>
            <a:chExt cx="1037850" cy="1016287"/>
          </a:xfrm>
        </p:grpSpPr>
        <p:sp>
          <p:nvSpPr>
            <p:cNvPr id="62" name="Google Shape;62;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 name="Google Shape;65;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4406400" y="0"/>
            <a:ext cx="4737600" cy="5143500"/>
            <a:chOff x="4406400" y="0"/>
            <a:chExt cx="4737600" cy="5143500"/>
          </a:xfrm>
        </p:grpSpPr>
        <p:sp>
          <p:nvSpPr>
            <p:cNvPr id="69" name="Google Shape;69;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grpSp>
        <p:nvGrpSpPr>
          <p:cNvPr id="90" name="Google Shape;90;p9"/>
          <p:cNvGrpSpPr/>
          <p:nvPr/>
        </p:nvGrpSpPr>
        <p:grpSpPr>
          <a:xfrm>
            <a:off x="0" y="381001"/>
            <a:ext cx="1037850" cy="1016287"/>
            <a:chOff x="0" y="381001"/>
            <a:chExt cx="1037850" cy="1016287"/>
          </a:xfrm>
        </p:grpSpPr>
        <p:sp>
          <p:nvSpPr>
            <p:cNvPr id="91" name="Google Shape;91;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 name="Google Shape;94;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5" name="Google Shape;95;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 name="Google Shape;9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grpSp>
        <p:nvGrpSpPr>
          <p:cNvPr id="98" name="Google Shape;98;p10"/>
          <p:cNvGrpSpPr/>
          <p:nvPr/>
        </p:nvGrpSpPr>
        <p:grpSpPr>
          <a:xfrm>
            <a:off x="0" y="4128572"/>
            <a:ext cx="698925" cy="684657"/>
            <a:chOff x="0" y="3785672"/>
            <a:chExt cx="698925" cy="684657"/>
          </a:xfrm>
        </p:grpSpPr>
        <p:sp>
          <p:nvSpPr>
            <p:cNvPr id="99" name="Google Shape;99;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2" name="Google Shape;10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Presentation</a:t>
            </a:r>
            <a:endParaRPr/>
          </a:p>
          <a:p>
            <a:pPr indent="0" lvl="0" marL="0" rtl="0" algn="l">
              <a:spcBef>
                <a:spcPts val="0"/>
              </a:spcBef>
              <a:spcAft>
                <a:spcPts val="0"/>
              </a:spcAft>
              <a:buNone/>
            </a:pPr>
            <a:r>
              <a:rPr lang="en" sz="2800"/>
              <a:t>Group </a:t>
            </a:r>
            <a:r>
              <a:rPr lang="en" sz="2800">
                <a:latin typeface="Book Antiqua"/>
                <a:ea typeface="Book Antiqua"/>
                <a:cs typeface="Book Antiqua"/>
                <a:sym typeface="Book Antiqua"/>
              </a:rPr>
              <a:t>QuantumBlack</a:t>
            </a:r>
            <a:endParaRPr sz="2800">
              <a:latin typeface="Book Antiqua"/>
              <a:ea typeface="Book Antiqua"/>
              <a:cs typeface="Book Antiqua"/>
              <a:sym typeface="Book Antiqua"/>
            </a:endParaRPr>
          </a:p>
        </p:txBody>
      </p:sp>
      <p:sp>
        <p:nvSpPr>
          <p:cNvPr id="133" name="Google Shape;133;p13"/>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May 05 2022</a:t>
            </a:r>
            <a:endParaRPr/>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a:t>
            </a:r>
            <a:r>
              <a:rPr lang="en"/>
              <a:t>Sampling and Train-Test Split</a:t>
            </a:r>
            <a:endParaRPr/>
          </a:p>
        </p:txBody>
      </p:sp>
      <p:sp>
        <p:nvSpPr>
          <p:cNvPr id="199" name="Google Shape;19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22"/>
          <p:cNvPicPr preferRelativeResize="0"/>
          <p:nvPr/>
        </p:nvPicPr>
        <p:blipFill>
          <a:blip r:embed="rId3">
            <a:alphaModFix/>
          </a:blip>
          <a:stretch>
            <a:fillRect/>
          </a:stretch>
        </p:blipFill>
        <p:spPr>
          <a:xfrm>
            <a:off x="574750" y="1438100"/>
            <a:ext cx="7897698" cy="315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idx="1" type="body"/>
          </p:nvPr>
        </p:nvSpPr>
        <p:spPr>
          <a:xfrm>
            <a:off x="1297500" y="1031025"/>
            <a:ext cx="7038900" cy="147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600"/>
              <a:t>USDM Drought Level (Response Variable): </a:t>
            </a:r>
            <a:endParaRPr sz="5600"/>
          </a:p>
          <a:p>
            <a:pPr indent="-317500" lvl="0" marL="457200" rtl="0" algn="l">
              <a:lnSpc>
                <a:spcPct val="115000"/>
              </a:lnSpc>
              <a:spcBef>
                <a:spcPts val="1200"/>
              </a:spcBef>
              <a:spcAft>
                <a:spcPts val="0"/>
              </a:spcAft>
              <a:buSzPct val="100000"/>
              <a:buChar char="●"/>
            </a:pPr>
            <a:r>
              <a:rPr lang="en" sz="5600"/>
              <a:t>For each week, USDM data specifies how many </a:t>
            </a:r>
            <a:r>
              <a:rPr lang="en" sz="5600"/>
              <a:t>percentage</a:t>
            </a:r>
            <a:r>
              <a:rPr lang="en" sz="5600"/>
              <a:t> of the area in each county belongs to which drought level (D0, D1, D2, D3, D4).</a:t>
            </a:r>
            <a:endParaRPr sz="5600"/>
          </a:p>
          <a:p>
            <a:pPr indent="-317500" lvl="0" marL="457200" rtl="0" algn="l">
              <a:lnSpc>
                <a:spcPct val="115000"/>
              </a:lnSpc>
              <a:spcBef>
                <a:spcPts val="0"/>
              </a:spcBef>
              <a:spcAft>
                <a:spcPts val="0"/>
              </a:spcAft>
              <a:buSzPct val="100000"/>
              <a:buChar char="●"/>
            </a:pPr>
            <a:r>
              <a:rPr lang="en" sz="5600"/>
              <a:t>Response</a:t>
            </a:r>
            <a:r>
              <a:rPr lang="en" sz="5600"/>
              <a:t> variable:</a:t>
            </a:r>
            <a:endParaRPr sz="5600"/>
          </a:p>
          <a:p>
            <a:pPr indent="-317500" lvl="1" marL="914400" rtl="0" algn="l">
              <a:lnSpc>
                <a:spcPct val="115000"/>
              </a:lnSpc>
              <a:spcBef>
                <a:spcPts val="0"/>
              </a:spcBef>
              <a:spcAft>
                <a:spcPts val="0"/>
              </a:spcAft>
              <a:buSzPct val="100000"/>
              <a:buChar char="○"/>
            </a:pPr>
            <a:r>
              <a:rPr lang="en" sz="5600"/>
              <a:t>1 if all area has drought level &lt; D0</a:t>
            </a:r>
            <a:endParaRPr sz="5600"/>
          </a:p>
          <a:p>
            <a:pPr indent="-317500" lvl="1" marL="914400" rtl="0" algn="l">
              <a:lnSpc>
                <a:spcPct val="115000"/>
              </a:lnSpc>
              <a:spcBef>
                <a:spcPts val="0"/>
              </a:spcBef>
              <a:spcAft>
                <a:spcPts val="0"/>
              </a:spcAft>
              <a:buSzPct val="100000"/>
              <a:buChar char="○"/>
            </a:pPr>
            <a:r>
              <a:rPr lang="en" sz="5600"/>
              <a:t>0, otherwise</a:t>
            </a:r>
            <a:endParaRPr/>
          </a:p>
        </p:txBody>
      </p:sp>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 Pre-Processing: USDM (</a:t>
            </a:r>
            <a:r>
              <a:rPr lang="en"/>
              <a:t>Response</a:t>
            </a:r>
            <a:r>
              <a:rPr lang="en"/>
              <a:t> Variable)</a:t>
            </a:r>
            <a:endParaRPr/>
          </a:p>
        </p:txBody>
      </p:sp>
      <p:pic>
        <p:nvPicPr>
          <p:cNvPr id="207" name="Google Shape;207;p23"/>
          <p:cNvPicPr preferRelativeResize="0"/>
          <p:nvPr/>
        </p:nvPicPr>
        <p:blipFill>
          <a:blip r:embed="rId3">
            <a:alphaModFix/>
          </a:blip>
          <a:stretch>
            <a:fillRect/>
          </a:stretch>
        </p:blipFill>
        <p:spPr>
          <a:xfrm>
            <a:off x="1035450" y="2722899"/>
            <a:ext cx="3285575" cy="2165700"/>
          </a:xfrm>
          <a:prstGeom prst="rect">
            <a:avLst/>
          </a:prstGeom>
          <a:noFill/>
          <a:ln>
            <a:noFill/>
          </a:ln>
        </p:spPr>
      </p:pic>
      <p:sp>
        <p:nvSpPr>
          <p:cNvPr id="208" name="Google Shape;20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3"/>
          <p:cNvPicPr preferRelativeResize="0"/>
          <p:nvPr/>
        </p:nvPicPr>
        <p:blipFill>
          <a:blip r:embed="rId4">
            <a:alphaModFix/>
          </a:blip>
          <a:stretch>
            <a:fillRect/>
          </a:stretch>
        </p:blipFill>
        <p:spPr>
          <a:xfrm>
            <a:off x="4677675" y="2725949"/>
            <a:ext cx="3285575" cy="2159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sp>
        <p:nvSpPr>
          <p:cNvPr id="214" name="Google Shape;21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6. Pre-processing: </a:t>
            </a:r>
            <a:r>
              <a:rPr lang="en" sz="2200"/>
              <a:t>Satellite Imagery (Predictor)</a:t>
            </a:r>
            <a:endParaRPr sz="2200"/>
          </a:p>
        </p:txBody>
      </p:sp>
      <p:pic>
        <p:nvPicPr>
          <p:cNvPr id="215" name="Google Shape;215;p24"/>
          <p:cNvPicPr preferRelativeResize="0"/>
          <p:nvPr/>
        </p:nvPicPr>
        <p:blipFill rotWithShape="1">
          <a:blip r:embed="rId3">
            <a:alphaModFix/>
          </a:blip>
          <a:srcRect b="2922" l="0" r="0" t="0"/>
          <a:stretch/>
        </p:blipFill>
        <p:spPr>
          <a:xfrm>
            <a:off x="4679000" y="2991062"/>
            <a:ext cx="4135950" cy="1913175"/>
          </a:xfrm>
          <a:prstGeom prst="rect">
            <a:avLst/>
          </a:prstGeom>
          <a:noFill/>
          <a:ln>
            <a:noFill/>
          </a:ln>
        </p:spPr>
      </p:pic>
      <p:pic>
        <p:nvPicPr>
          <p:cNvPr id="216" name="Google Shape;216;p24"/>
          <p:cNvPicPr preferRelativeResize="0"/>
          <p:nvPr/>
        </p:nvPicPr>
        <p:blipFill>
          <a:blip r:embed="rId4">
            <a:alphaModFix/>
          </a:blip>
          <a:stretch>
            <a:fillRect/>
          </a:stretch>
        </p:blipFill>
        <p:spPr>
          <a:xfrm>
            <a:off x="403250" y="2991050"/>
            <a:ext cx="4011599" cy="1913197"/>
          </a:xfrm>
          <a:prstGeom prst="rect">
            <a:avLst/>
          </a:prstGeom>
          <a:noFill/>
          <a:ln>
            <a:noFill/>
          </a:ln>
        </p:spPr>
      </p:pic>
      <p:pic>
        <p:nvPicPr>
          <p:cNvPr id="217" name="Google Shape;217;p24"/>
          <p:cNvPicPr preferRelativeResize="0"/>
          <p:nvPr/>
        </p:nvPicPr>
        <p:blipFill>
          <a:blip r:embed="rId5">
            <a:alphaModFix/>
          </a:blip>
          <a:stretch>
            <a:fillRect/>
          </a:stretch>
        </p:blipFill>
        <p:spPr>
          <a:xfrm>
            <a:off x="5214575" y="1563988"/>
            <a:ext cx="2022450" cy="709444"/>
          </a:xfrm>
          <a:prstGeom prst="rect">
            <a:avLst/>
          </a:prstGeom>
          <a:noFill/>
          <a:ln>
            <a:noFill/>
          </a:ln>
        </p:spPr>
      </p:pic>
      <p:sp>
        <p:nvSpPr>
          <p:cNvPr id="218" name="Google Shape;218;p24"/>
          <p:cNvSpPr txBox="1"/>
          <p:nvPr/>
        </p:nvSpPr>
        <p:spPr>
          <a:xfrm>
            <a:off x="5214575" y="1069750"/>
            <a:ext cx="306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Normalized difference red edge index (NDRE)</a:t>
            </a:r>
            <a:endParaRPr>
              <a:solidFill>
                <a:schemeClr val="lt1"/>
              </a:solidFill>
              <a:latin typeface="Lato"/>
              <a:ea typeface="Lato"/>
              <a:cs typeface="Lato"/>
              <a:sym typeface="Lato"/>
            </a:endParaRPr>
          </a:p>
        </p:txBody>
      </p:sp>
      <p:sp>
        <p:nvSpPr>
          <p:cNvPr id="219" name="Google Shape;219;p24"/>
          <p:cNvSpPr txBox="1"/>
          <p:nvPr/>
        </p:nvSpPr>
        <p:spPr>
          <a:xfrm>
            <a:off x="630134" y="2720487"/>
            <a:ext cx="369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Suffolk, MA   2020-07-15, Highlighted by Red when NDVI &gt; 0.8</a:t>
            </a:r>
            <a:endParaRPr sz="1000">
              <a:solidFill>
                <a:schemeClr val="lt1"/>
              </a:solidFill>
              <a:latin typeface="Lato"/>
              <a:ea typeface="Lato"/>
              <a:cs typeface="Lato"/>
              <a:sym typeface="Lato"/>
            </a:endParaRPr>
          </a:p>
        </p:txBody>
      </p:sp>
      <p:sp>
        <p:nvSpPr>
          <p:cNvPr id="220" name="Google Shape;220;p24"/>
          <p:cNvSpPr txBox="1"/>
          <p:nvPr/>
        </p:nvSpPr>
        <p:spPr>
          <a:xfrm>
            <a:off x="4703013" y="2700487"/>
            <a:ext cx="401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Broomfield, CO   2020-07-15, Highlighted by Red when NDRE &gt; 0.65</a:t>
            </a:r>
            <a:endParaRPr sz="1000">
              <a:solidFill>
                <a:schemeClr val="lt1"/>
              </a:solidFill>
              <a:latin typeface="Lato"/>
              <a:ea typeface="Lato"/>
              <a:cs typeface="Lato"/>
              <a:sym typeface="Lato"/>
            </a:endParaRPr>
          </a:p>
        </p:txBody>
      </p:sp>
      <p:sp>
        <p:nvSpPr>
          <p:cNvPr id="221" name="Google Shape;221;p24"/>
          <p:cNvSpPr/>
          <p:nvPr/>
        </p:nvSpPr>
        <p:spPr>
          <a:xfrm>
            <a:off x="5059525" y="1052000"/>
            <a:ext cx="2807100" cy="12969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4"/>
          <p:cNvPicPr preferRelativeResize="0"/>
          <p:nvPr/>
        </p:nvPicPr>
        <p:blipFill>
          <a:blip r:embed="rId6">
            <a:alphaModFix/>
          </a:blip>
          <a:stretch>
            <a:fillRect/>
          </a:stretch>
        </p:blipFill>
        <p:spPr>
          <a:xfrm>
            <a:off x="1482713" y="1588325"/>
            <a:ext cx="1950474" cy="660775"/>
          </a:xfrm>
          <a:prstGeom prst="rect">
            <a:avLst/>
          </a:prstGeom>
          <a:noFill/>
          <a:ln>
            <a:noFill/>
          </a:ln>
        </p:spPr>
      </p:pic>
      <p:sp>
        <p:nvSpPr>
          <p:cNvPr id="223" name="Google Shape;223;p24"/>
          <p:cNvSpPr txBox="1"/>
          <p:nvPr/>
        </p:nvSpPr>
        <p:spPr>
          <a:xfrm>
            <a:off x="1060050" y="1128200"/>
            <a:ext cx="30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Normalized vegetation index (NDVI)</a:t>
            </a:r>
            <a:endParaRPr>
              <a:solidFill>
                <a:schemeClr val="lt1"/>
              </a:solidFill>
              <a:latin typeface="Lato"/>
              <a:ea typeface="Lato"/>
              <a:cs typeface="Lato"/>
              <a:sym typeface="Lato"/>
            </a:endParaRPr>
          </a:p>
        </p:txBody>
      </p:sp>
      <p:sp>
        <p:nvSpPr>
          <p:cNvPr id="224" name="Google Shape;224;p24"/>
          <p:cNvSpPr/>
          <p:nvPr/>
        </p:nvSpPr>
        <p:spPr>
          <a:xfrm>
            <a:off x="2311175" y="2454426"/>
            <a:ext cx="328800" cy="261600"/>
          </a:xfrm>
          <a:prstGeom prst="down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6434488" y="2450480"/>
            <a:ext cx="328800" cy="261600"/>
          </a:xfrm>
          <a:prstGeom prst="down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1082250" y="1052000"/>
            <a:ext cx="3020400" cy="12969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7" name="Google Shape;227;p24"/>
          <p:cNvSpPr txBox="1"/>
          <p:nvPr>
            <p:ph idx="12" type="sldNum"/>
          </p:nvPr>
        </p:nvSpPr>
        <p:spPr>
          <a:xfrm>
            <a:off x="8472458" y="464004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Pre-Processing: SMAP, NOAA, SET (Predictors)</a:t>
            </a:r>
            <a:endParaRPr/>
          </a:p>
        </p:txBody>
      </p:sp>
      <p:sp>
        <p:nvSpPr>
          <p:cNvPr id="233" name="Google Shape;23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34" name="Google Shape;234;p25"/>
          <p:cNvGraphicFramePr/>
          <p:nvPr/>
        </p:nvGraphicFramePr>
        <p:xfrm>
          <a:off x="643788" y="2783770"/>
          <a:ext cx="3000000" cy="3000000"/>
        </p:xfrm>
        <a:graphic>
          <a:graphicData uri="http://schemas.openxmlformats.org/drawingml/2006/table">
            <a:tbl>
              <a:tblPr>
                <a:noFill/>
                <a:tableStyleId>{1E94C40D-AEB5-40F2-A4EF-AFA777298F6F}</a:tableStyleId>
              </a:tblPr>
              <a:tblGrid>
                <a:gridCol w="1213750"/>
                <a:gridCol w="955500"/>
                <a:gridCol w="1472025"/>
                <a:gridCol w="1382400"/>
                <a:gridCol w="1033925"/>
                <a:gridCol w="1771050"/>
              </a:tblGrid>
              <a:tr h="505550">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Record Date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Feature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91425" marB="91425" marR="91425" marL="91425">
                    <a:lnL cap="flat" cmpd="sng" w="38100">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Category</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Feature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601200">
                <a:tc>
                  <a:txBody>
                    <a:bodyPr/>
                    <a:lstStyle/>
                    <a:p>
                      <a:pPr indent="0" lvl="0" marL="0" rtl="0" algn="l">
                        <a:spcBef>
                          <a:spcPts val="0"/>
                        </a:spcBef>
                        <a:spcAft>
                          <a:spcPts val="0"/>
                        </a:spcAft>
                        <a:buNone/>
                      </a:pPr>
                      <a:r>
                        <a:rPr lang="en" sz="1200">
                          <a:solidFill>
                            <a:schemeClr val="lt1"/>
                          </a:solidFill>
                        </a:rPr>
                        <a:t>SET</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2012-2022</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Evaporation, Runoff</a:t>
                      </a:r>
                      <a:endParaRPr sz="1200">
                        <a:solidFill>
                          <a:schemeClr val="lt1"/>
                        </a:solidFill>
                      </a:endParaRPr>
                    </a:p>
                  </a:txBody>
                  <a:tcPr marT="91425" marB="91425" marR="91425" marL="91425">
                    <a:lnR cap="flat" cmpd="sng" w="38100">
                      <a:solidFill>
                        <a:srgbClr val="9E9E9E"/>
                      </a:solidFill>
                      <a:prstDash val="solid"/>
                      <a:round/>
                      <a:headEnd len="sm" w="sm" type="none"/>
                      <a:tailEnd len="sm" w="sm" type="none"/>
                    </a:lnR>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NOAA</a:t>
                      </a:r>
                      <a:endParaRPr sz="1200">
                        <a:solidFill>
                          <a:schemeClr val="lt1"/>
                        </a:solidFill>
                      </a:endParaRPr>
                    </a:p>
                  </a:txBody>
                  <a:tcPr marT="91425" marB="91425" marR="91425" marL="91425">
                    <a:lnL cap="flat" cmpd="sng" w="38100">
                      <a:solidFill>
                        <a:srgbClr val="9E9E9E"/>
                      </a:solidFill>
                      <a:prstDash val="solid"/>
                      <a:round/>
                      <a:headEnd len="sm" w="sm" type="none"/>
                      <a:tailEnd len="sm" w="sm" type="none"/>
                    </a:lnL>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2012-2022</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Temperature, Precipitation</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r>
              <a:tr h="706275">
                <a:tc>
                  <a:txBody>
                    <a:bodyPr/>
                    <a:lstStyle/>
                    <a:p>
                      <a:pPr indent="0" lvl="0" marL="0" rtl="0" algn="l">
                        <a:spcBef>
                          <a:spcPts val="0"/>
                        </a:spcBef>
                        <a:spcAft>
                          <a:spcPts val="0"/>
                        </a:spcAft>
                        <a:buNone/>
                      </a:pPr>
                      <a:r>
                        <a:rPr lang="en" sz="1200">
                          <a:solidFill>
                            <a:schemeClr val="lt1"/>
                          </a:solidFill>
                        </a:rPr>
                        <a:t>SMAP</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2015-2022</a:t>
                      </a:r>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Soil moisture map</a:t>
                      </a:r>
                      <a:endParaRPr sz="1200">
                        <a:solidFill>
                          <a:schemeClr val="lt1"/>
                        </a:solidFill>
                      </a:endParaRPr>
                    </a:p>
                  </a:txBody>
                  <a:tcPr marT="91425" marB="91425" marR="91425" marL="91425">
                    <a:lnR cap="flat" cmpd="sng" w="38100">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38100">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chemeClr val="dk1">
                          <a:alpha val="0"/>
                        </a:schemeClr>
                      </a:solidFill>
                      <a:prstDash val="solid"/>
                      <a:round/>
                      <a:headEnd len="sm" w="sm" type="none"/>
                      <a:tailEnd len="sm" w="sm" type="none"/>
                    </a:lnB>
                  </a:tcPr>
                </a:tc>
              </a:tr>
            </a:tbl>
          </a:graphicData>
        </a:graphic>
      </p:graphicFrame>
      <p:sp>
        <p:nvSpPr>
          <p:cNvPr id="235" name="Google Shape;235;p25"/>
          <p:cNvSpPr txBox="1"/>
          <p:nvPr>
            <p:ph idx="1" type="body"/>
          </p:nvPr>
        </p:nvSpPr>
        <p:spPr>
          <a:xfrm>
            <a:off x="1297500" y="1031025"/>
            <a:ext cx="7038900" cy="14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SMAP, NOAA, SET</a:t>
            </a:r>
            <a:r>
              <a:rPr lang="en" sz="1500"/>
              <a:t> (Predictors): </a:t>
            </a:r>
            <a:endParaRPr sz="1500"/>
          </a:p>
          <a:p>
            <a:pPr indent="-323850" lvl="0" marL="457200" rtl="0" algn="l">
              <a:lnSpc>
                <a:spcPct val="115000"/>
              </a:lnSpc>
              <a:spcBef>
                <a:spcPts val="1200"/>
              </a:spcBef>
              <a:spcAft>
                <a:spcPts val="0"/>
              </a:spcAft>
              <a:buSzPts val="1500"/>
              <a:buChar char="●"/>
            </a:pPr>
            <a:r>
              <a:rPr lang="en" sz="1500"/>
              <a:t>Imputation technique</a:t>
            </a:r>
            <a:endParaRPr sz="1500"/>
          </a:p>
          <a:p>
            <a:pPr indent="-323850" lvl="1" marL="914400" rtl="0" algn="l">
              <a:lnSpc>
                <a:spcPct val="115000"/>
              </a:lnSpc>
              <a:spcBef>
                <a:spcPts val="0"/>
              </a:spcBef>
              <a:spcAft>
                <a:spcPts val="0"/>
              </a:spcAft>
              <a:buSzPts val="1500"/>
              <a:buChar char="○"/>
            </a:pPr>
            <a:r>
              <a:rPr lang="en" sz="1500"/>
              <a:t>Fill missing value by using the average of closest neighbors</a:t>
            </a:r>
            <a:endParaRPr sz="1500"/>
          </a:p>
          <a:p>
            <a:pPr indent="-323850" lvl="0" marL="457200" rtl="0" algn="l">
              <a:lnSpc>
                <a:spcPct val="115000"/>
              </a:lnSpc>
              <a:spcBef>
                <a:spcPts val="0"/>
              </a:spcBef>
              <a:spcAft>
                <a:spcPts val="0"/>
              </a:spcAft>
              <a:buSzPts val="1500"/>
              <a:buChar char="●"/>
            </a:pPr>
            <a:r>
              <a:rPr lang="en" sz="1500"/>
              <a:t>Normalization and Standardization</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a:t>
            </a:r>
            <a:r>
              <a:rPr lang="en"/>
              <a:t>Modeling Approach and Trajectory</a:t>
            </a:r>
            <a:endParaRPr/>
          </a:p>
          <a:p>
            <a:pPr indent="0" lvl="0" marL="0" rtl="0" algn="l">
              <a:spcBef>
                <a:spcPts val="0"/>
              </a:spcBef>
              <a:spcAft>
                <a:spcPts val="0"/>
              </a:spcAft>
              <a:buNone/>
            </a:pPr>
            <a:r>
              <a:rPr lang="en" sz="2000"/>
              <a:t>First attempts</a:t>
            </a:r>
            <a:endParaRPr sz="2000"/>
          </a:p>
        </p:txBody>
      </p:sp>
      <p:sp>
        <p:nvSpPr>
          <p:cNvPr id="241" name="Google Shape;241;p26"/>
          <p:cNvSpPr txBox="1"/>
          <p:nvPr>
            <p:ph idx="1" type="body"/>
          </p:nvPr>
        </p:nvSpPr>
        <p:spPr>
          <a:xfrm>
            <a:off x="1297500" y="1376425"/>
            <a:ext cx="7038900" cy="11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a:t>
            </a:r>
            <a:r>
              <a:rPr i="1" lang="en"/>
              <a:t>numerical USDM DSCI </a:t>
            </a:r>
            <a:r>
              <a:rPr lang="en"/>
              <a:t>drought index using linear regression based models.</a:t>
            </a:r>
            <a:endParaRPr/>
          </a:p>
          <a:p>
            <a:pPr indent="0" lvl="0" marL="0" rtl="0" algn="l">
              <a:spcBef>
                <a:spcPts val="1200"/>
              </a:spcBef>
              <a:spcAft>
                <a:spcPts val="0"/>
              </a:spcAft>
              <a:buNone/>
            </a:pPr>
            <a:r>
              <a:rPr lang="en"/>
              <a:t>Meaningless prediction with high MSEs.</a:t>
            </a:r>
            <a:endParaRPr/>
          </a:p>
          <a:p>
            <a:pPr indent="0" lvl="0" marL="0" rtl="0" algn="l">
              <a:spcBef>
                <a:spcPts val="1200"/>
              </a:spcBef>
              <a:spcAft>
                <a:spcPts val="1200"/>
              </a:spcAft>
              <a:buNone/>
            </a:pPr>
            <a:r>
              <a:rPr lang="en"/>
              <a:t>Worse than global average after 8 weeks. </a:t>
            </a:r>
            <a:endParaRPr/>
          </a:p>
        </p:txBody>
      </p:sp>
      <p:sp>
        <p:nvSpPr>
          <p:cNvPr id="242" name="Google Shape;24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3" name="Google Shape;243;p26"/>
          <p:cNvGraphicFramePr/>
          <p:nvPr/>
        </p:nvGraphicFramePr>
        <p:xfrm>
          <a:off x="2159000" y="2785425"/>
          <a:ext cx="3000000" cy="3000000"/>
        </p:xfrm>
        <a:graphic>
          <a:graphicData uri="http://schemas.openxmlformats.org/drawingml/2006/table">
            <a:tbl>
              <a:tblPr>
                <a:noFill/>
                <a:tableStyleId>{1E94C40D-AEB5-40F2-A4EF-AFA777298F6F}</a:tableStyleId>
              </a:tblPr>
              <a:tblGrid>
                <a:gridCol w="1206500"/>
                <a:gridCol w="1206500"/>
                <a:gridCol w="1206500"/>
                <a:gridCol w="1206500"/>
              </a:tblGrid>
              <a:tr h="381000">
                <a:tc>
                  <a:txBody>
                    <a:bodyPr/>
                    <a:lstStyle/>
                    <a:p>
                      <a:pPr indent="0" lvl="0" marL="0" rtl="0" algn="l">
                        <a:spcBef>
                          <a:spcPts val="0"/>
                        </a:spcBef>
                        <a:spcAft>
                          <a:spcPts val="0"/>
                        </a:spcAft>
                        <a:buNone/>
                      </a:pPr>
                      <a:r>
                        <a:rPr b="1" lang="en">
                          <a:solidFill>
                            <a:srgbClr val="FFFFFF"/>
                          </a:solidFill>
                        </a:rPr>
                        <a:t>Horizon</a:t>
                      </a:r>
                      <a:endParaRPr b="1">
                        <a:solidFill>
                          <a:srgbClr val="FFFFFF"/>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a:solidFill>
                            <a:srgbClr val="FFFFFF"/>
                          </a:solidFill>
                        </a:rPr>
                        <a:t>MSE</a:t>
                      </a:r>
                      <a:endParaRPr b="1">
                        <a:solidFill>
                          <a:srgbClr val="FFFFFF"/>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a:solidFill>
                            <a:srgbClr val="FFFFFF"/>
                          </a:solidFill>
                        </a:rPr>
                        <a:t>Horizon</a:t>
                      </a:r>
                      <a:endParaRPr b="1">
                        <a:solidFill>
                          <a:srgbClr val="FFFFFF"/>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a:solidFill>
                            <a:srgbClr val="FFFFFF"/>
                          </a:solidFill>
                        </a:rPr>
                        <a:t>MSE</a:t>
                      </a:r>
                      <a:endParaRPr b="1">
                        <a:solidFill>
                          <a:srgbClr val="FFFFFF"/>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b="1" lang="en">
                          <a:solidFill>
                            <a:srgbClr val="FFFFFF"/>
                          </a:solidFill>
                        </a:rPr>
                        <a:t>1 week</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7540.58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b="1" lang="en">
                          <a:solidFill>
                            <a:srgbClr val="FFFFFF"/>
                          </a:solidFill>
                        </a:rPr>
                        <a:t>5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13278.54</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FFFFFF"/>
                          </a:solidFill>
                        </a:rPr>
                        <a:t>2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13712.84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b="1" lang="en">
                          <a:solidFill>
                            <a:srgbClr val="FFFFFF"/>
                          </a:solidFill>
                        </a:rPr>
                        <a:t>6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FFFFFF"/>
                          </a:solidFill>
                        </a:rPr>
                        <a:t>3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131.90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b="1" lang="en">
                          <a:solidFill>
                            <a:srgbClr val="FFFFFF"/>
                          </a:solidFill>
                        </a:rPr>
                        <a:t>7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FFFFFF"/>
                          </a:solidFill>
                        </a:rPr>
                        <a:t>4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760.25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b="1" lang="en">
                          <a:solidFill>
                            <a:srgbClr val="FFFFFF"/>
                          </a:solidFill>
                        </a:rPr>
                        <a:t>8 weeks</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7072.54</a:t>
                      </a:r>
                      <a:endParaRPr>
                        <a:solidFill>
                          <a:srgbClr val="FFFFFF"/>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Modeling Approach and Trajectory</a:t>
            </a:r>
            <a:endParaRPr/>
          </a:p>
          <a:p>
            <a:pPr indent="0" lvl="0" marL="0" rtl="0" algn="l">
              <a:spcBef>
                <a:spcPts val="0"/>
              </a:spcBef>
              <a:spcAft>
                <a:spcPts val="0"/>
              </a:spcAft>
              <a:buNone/>
            </a:pPr>
            <a:r>
              <a:rPr lang="en" sz="2000"/>
              <a:t>Revisiting motivation &amp; reexamine Y</a:t>
            </a:r>
            <a:endParaRPr sz="2000"/>
          </a:p>
        </p:txBody>
      </p:sp>
      <p:sp>
        <p:nvSpPr>
          <p:cNvPr id="249" name="Google Shape;249;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Rethink two questions:</a:t>
            </a:r>
            <a:endParaRPr/>
          </a:p>
          <a:p>
            <a:pPr indent="0" lvl="0" marL="0" rtl="0" algn="l">
              <a:spcBef>
                <a:spcPts val="1200"/>
              </a:spcBef>
              <a:spcAft>
                <a:spcPts val="0"/>
              </a:spcAft>
              <a:buNone/>
            </a:pPr>
            <a:r>
              <a:rPr lang="en"/>
              <a:t>What for? </a:t>
            </a:r>
            <a:endParaRPr/>
          </a:p>
          <a:p>
            <a:pPr indent="0" lvl="0" marL="457200" rtl="0" algn="l">
              <a:spcBef>
                <a:spcPts val="1200"/>
              </a:spcBef>
              <a:spcAft>
                <a:spcPts val="0"/>
              </a:spcAft>
              <a:buNone/>
            </a:pPr>
            <a:r>
              <a:rPr lang="en"/>
              <a:t>Drought aid and preparedness. </a:t>
            </a:r>
            <a:endParaRPr/>
          </a:p>
          <a:p>
            <a:pPr indent="0" lvl="0" marL="457200" rtl="0" algn="l">
              <a:spcBef>
                <a:spcPts val="1200"/>
              </a:spcBef>
              <a:spcAft>
                <a:spcPts val="0"/>
              </a:spcAft>
              <a:buNone/>
            </a:pPr>
            <a:r>
              <a:rPr lang="en"/>
              <a:t>So we care more about the </a:t>
            </a:r>
            <a:r>
              <a:rPr b="1" lang="en"/>
              <a:t>occurrence </a:t>
            </a:r>
            <a:r>
              <a:rPr lang="en"/>
              <a:t>of drought, which itself is binary.</a:t>
            </a:r>
            <a:endParaRPr/>
          </a:p>
          <a:p>
            <a:pPr indent="0" lvl="0" marL="0" rtl="0" algn="l">
              <a:spcBef>
                <a:spcPts val="1200"/>
              </a:spcBef>
              <a:spcAft>
                <a:spcPts val="0"/>
              </a:spcAft>
              <a:buNone/>
            </a:pPr>
            <a:r>
              <a:rPr lang="en"/>
              <a:t>What is DSCI?</a:t>
            </a:r>
            <a:endParaRPr/>
          </a:p>
          <a:p>
            <a:pPr indent="0" lvl="0" marL="0" rtl="0" algn="l">
              <a:spcBef>
                <a:spcPts val="1200"/>
              </a:spcBef>
              <a:spcAft>
                <a:spcPts val="0"/>
              </a:spcAft>
              <a:buNone/>
            </a:pPr>
            <a:r>
              <a:rPr lang="en"/>
              <a:t>	DSCI drought index is </a:t>
            </a:r>
            <a:r>
              <a:rPr b="1" lang="en"/>
              <a:t>noisy.</a:t>
            </a:r>
            <a:r>
              <a:rPr lang="en"/>
              <a:t> It is a weighted sum of classes: </a:t>
            </a:r>
            <a:endParaRPr/>
          </a:p>
          <a:p>
            <a:pPr indent="0" lvl="0" marL="0" rtl="0" algn="l">
              <a:spcBef>
                <a:spcPts val="1200"/>
              </a:spcBef>
              <a:spcAft>
                <a:spcPts val="0"/>
              </a:spcAft>
              <a:buNone/>
            </a:pPr>
            <a:r>
              <a:rPr lang="en"/>
              <a:t>		DSCI = </a:t>
            </a:r>
            <a:r>
              <a:rPr lang="en">
                <a:solidFill>
                  <a:srgbClr val="FF0000"/>
                </a:solidFill>
              </a:rPr>
              <a:t>1</a:t>
            </a:r>
            <a:r>
              <a:rPr lang="en"/>
              <a:t>(D0) + </a:t>
            </a:r>
            <a:r>
              <a:rPr lang="en">
                <a:solidFill>
                  <a:srgbClr val="FF0000"/>
                </a:solidFill>
              </a:rPr>
              <a:t>2</a:t>
            </a:r>
            <a:r>
              <a:rPr lang="en"/>
              <a:t>(D1) + </a:t>
            </a:r>
            <a:r>
              <a:rPr lang="en">
                <a:solidFill>
                  <a:srgbClr val="FF0000"/>
                </a:solidFill>
              </a:rPr>
              <a:t>3</a:t>
            </a:r>
            <a:r>
              <a:rPr lang="en"/>
              <a:t>(D2) + </a:t>
            </a:r>
            <a:r>
              <a:rPr lang="en">
                <a:solidFill>
                  <a:srgbClr val="FF0000"/>
                </a:solidFill>
              </a:rPr>
              <a:t>4</a:t>
            </a:r>
            <a:r>
              <a:rPr lang="en"/>
              <a:t>(D3) + </a:t>
            </a:r>
            <a:r>
              <a:rPr lang="en">
                <a:solidFill>
                  <a:srgbClr val="FF0000"/>
                </a:solidFill>
              </a:rPr>
              <a:t>5</a:t>
            </a:r>
            <a:r>
              <a:rPr lang="en"/>
              <a:t>(D4) </a:t>
            </a:r>
            <a:endParaRPr/>
          </a:p>
          <a:p>
            <a:pPr indent="0" lvl="0" marL="0" rtl="0" algn="l">
              <a:spcBef>
                <a:spcPts val="1200"/>
              </a:spcBef>
              <a:spcAft>
                <a:spcPts val="1200"/>
              </a:spcAft>
              <a:buNone/>
            </a:pPr>
            <a:r>
              <a:rPr lang="en"/>
              <a:t>Final revised modeling objective: predict the binary occurrence of drought</a:t>
            </a:r>
            <a:endParaRPr/>
          </a:p>
        </p:txBody>
      </p:sp>
      <p:sp>
        <p:nvSpPr>
          <p:cNvPr id="250" name="Google Shape;25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Modeling Approach and Trajectory</a:t>
            </a:r>
            <a:endParaRPr/>
          </a:p>
          <a:p>
            <a:pPr indent="0" lvl="0" marL="0" rtl="0" algn="l">
              <a:spcBef>
                <a:spcPts val="0"/>
              </a:spcBef>
              <a:spcAft>
                <a:spcPts val="0"/>
              </a:spcAft>
              <a:buNone/>
            </a:pPr>
            <a:r>
              <a:rPr lang="en" sz="2000"/>
              <a:t>Baseline: Logistic regression and Tree Based models</a:t>
            </a:r>
            <a:endParaRPr sz="2000"/>
          </a:p>
        </p:txBody>
      </p:sp>
      <p:sp>
        <p:nvSpPr>
          <p:cNvPr id="256" name="Google Shape;256;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facilitate comparison with previous literature, we must reproduce some published </a:t>
            </a:r>
            <a:r>
              <a:rPr lang="en"/>
              <a:t>methodology frameworks </a:t>
            </a:r>
            <a:r>
              <a:rPr lang="en"/>
              <a:t>on our dataset.</a:t>
            </a:r>
            <a:endParaRPr/>
          </a:p>
          <a:p>
            <a:pPr indent="0" lvl="0" marL="0" rtl="0" algn="l">
              <a:spcBef>
                <a:spcPts val="1200"/>
              </a:spcBef>
              <a:spcAft>
                <a:spcPts val="0"/>
              </a:spcAft>
              <a:buNone/>
            </a:pPr>
            <a:r>
              <a:rPr lang="en"/>
              <a:t> For baseline, we trained: </a:t>
            </a:r>
            <a:endParaRPr/>
          </a:p>
          <a:p>
            <a:pPr indent="457200" lvl="0" marL="0" rtl="0" algn="l">
              <a:spcBef>
                <a:spcPts val="1200"/>
              </a:spcBef>
              <a:spcAft>
                <a:spcPts val="0"/>
              </a:spcAft>
              <a:buNone/>
            </a:pPr>
            <a:r>
              <a:rPr lang="en"/>
              <a:t>Logistic regression </a:t>
            </a:r>
            <a:endParaRPr/>
          </a:p>
          <a:p>
            <a:pPr indent="457200" lvl="0" marL="0" rtl="0" algn="l">
              <a:spcBef>
                <a:spcPts val="1200"/>
              </a:spcBef>
              <a:spcAft>
                <a:spcPts val="0"/>
              </a:spcAft>
              <a:buNone/>
            </a:pPr>
            <a:r>
              <a:rPr lang="en"/>
              <a:t>Decision Tree</a:t>
            </a:r>
            <a:endParaRPr/>
          </a:p>
          <a:p>
            <a:pPr indent="0" lvl="0" marL="457200" rtl="0" algn="l">
              <a:spcBef>
                <a:spcPts val="1200"/>
              </a:spcBef>
              <a:spcAft>
                <a:spcPts val="0"/>
              </a:spcAft>
              <a:buNone/>
            </a:pPr>
            <a:r>
              <a:rPr lang="en"/>
              <a:t>Random Forest</a:t>
            </a:r>
            <a:endParaRPr/>
          </a:p>
          <a:p>
            <a:pPr indent="0" lvl="0" marL="457200" rtl="0" algn="l">
              <a:spcBef>
                <a:spcPts val="1200"/>
              </a:spcBef>
              <a:spcAft>
                <a:spcPts val="0"/>
              </a:spcAft>
              <a:buNone/>
            </a:pPr>
            <a:r>
              <a:rPr lang="en"/>
              <a:t>XGBoost</a:t>
            </a:r>
            <a:endParaRPr/>
          </a:p>
          <a:p>
            <a:pPr indent="0" lvl="0" marL="0" rtl="0" algn="r">
              <a:spcBef>
                <a:spcPts val="1200"/>
              </a:spcBef>
              <a:spcAft>
                <a:spcPts val="1200"/>
              </a:spcAft>
              <a:buNone/>
            </a:pPr>
            <a:r>
              <a:rPr i="1" lang="en" sz="1000"/>
              <a:t>Results will be compared in the following section.</a:t>
            </a:r>
            <a:endParaRPr i="1" sz="1000"/>
          </a:p>
        </p:txBody>
      </p:sp>
      <p:sp>
        <p:nvSpPr>
          <p:cNvPr id="257" name="Google Shape;25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a:t>
            </a:r>
            <a:r>
              <a:rPr lang="en"/>
              <a:t>Modeling Approach and Trajectory</a:t>
            </a:r>
            <a:endParaRPr/>
          </a:p>
          <a:p>
            <a:pPr indent="0" lvl="0" marL="0" rtl="0" algn="l">
              <a:spcBef>
                <a:spcPts val="0"/>
              </a:spcBef>
              <a:spcAft>
                <a:spcPts val="0"/>
              </a:spcAft>
              <a:buNone/>
            </a:pPr>
            <a:r>
              <a:rPr lang="en" sz="2000"/>
              <a:t>Neural Nets</a:t>
            </a:r>
            <a:endParaRPr sz="2000"/>
          </a:p>
        </p:txBody>
      </p:sp>
      <p:sp>
        <p:nvSpPr>
          <p:cNvPr id="263" name="Google Shape;263;p29"/>
          <p:cNvSpPr txBox="1"/>
          <p:nvPr>
            <p:ph idx="1" type="body"/>
          </p:nvPr>
        </p:nvSpPr>
        <p:spPr>
          <a:xfrm>
            <a:off x="1297500" y="1567550"/>
            <a:ext cx="43965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Many-to-many: take in weeks of features, output weeks of predictions.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2D matrix  input: </a:t>
            </a:r>
            <a:endParaRPr/>
          </a:p>
          <a:p>
            <a:pPr indent="0" lvl="0" marL="457200" rtl="0" algn="l">
              <a:lnSpc>
                <a:spcPct val="100000"/>
              </a:lnSpc>
              <a:spcBef>
                <a:spcPts val="0"/>
              </a:spcBef>
              <a:spcAft>
                <a:spcPts val="0"/>
              </a:spcAft>
              <a:buNone/>
            </a:pPr>
            <a:r>
              <a:rPr lang="en"/>
              <a:t>N</a:t>
            </a:r>
            <a:r>
              <a:rPr lang="en"/>
              <a:t>eural nets take in 2D inputs of  shape (n_weeks, n_features.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Vector output: </a:t>
            </a:r>
            <a:endParaRPr/>
          </a:p>
          <a:p>
            <a:pPr indent="457200" lvl="0" marL="0" rtl="0" algn="l">
              <a:lnSpc>
                <a:spcPct val="100000"/>
              </a:lnSpc>
              <a:spcBef>
                <a:spcPts val="0"/>
              </a:spcBef>
              <a:spcAft>
                <a:spcPts val="0"/>
              </a:spcAft>
              <a:buNone/>
            </a:pPr>
            <a:r>
              <a:rPr lang="en"/>
              <a:t>Neural nets predict (n_horizons)</a:t>
            </a:r>
            <a:endParaRPr/>
          </a:p>
          <a:p>
            <a:pPr indent="0" lvl="0" marL="0" rtl="0" algn="l">
              <a:lnSpc>
                <a:spcPct val="100000"/>
              </a:lnSpc>
              <a:spcBef>
                <a:spcPts val="0"/>
              </a:spcBef>
              <a:spcAft>
                <a:spcPts val="0"/>
              </a:spcAft>
              <a:buNone/>
            </a:pPr>
            <a:r>
              <a:t/>
            </a:r>
            <a:endParaRPr/>
          </a:p>
        </p:txBody>
      </p:sp>
      <p:sp>
        <p:nvSpPr>
          <p:cNvPr id="264" name="Google Shape;26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29"/>
          <p:cNvPicPr preferRelativeResize="0"/>
          <p:nvPr/>
        </p:nvPicPr>
        <p:blipFill>
          <a:blip r:embed="rId3">
            <a:alphaModFix/>
          </a:blip>
          <a:stretch>
            <a:fillRect/>
          </a:stretch>
        </p:blipFill>
        <p:spPr>
          <a:xfrm>
            <a:off x="6287400" y="1567550"/>
            <a:ext cx="2114550" cy="247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a:t>
            </a:r>
            <a:r>
              <a:rPr lang="en"/>
              <a:t>Modeling Approach and Trajectory</a:t>
            </a:r>
            <a:endParaRPr/>
          </a:p>
          <a:p>
            <a:pPr indent="0" lvl="0" marL="0" rtl="0" algn="l">
              <a:spcBef>
                <a:spcPts val="0"/>
              </a:spcBef>
              <a:spcAft>
                <a:spcPts val="0"/>
              </a:spcAft>
              <a:buNone/>
            </a:pPr>
            <a:r>
              <a:rPr lang="en" sz="2000"/>
              <a:t>Neural Nets: Recurrent NN</a:t>
            </a:r>
            <a:endParaRPr sz="2000"/>
          </a:p>
        </p:txBody>
      </p:sp>
      <p:sp>
        <p:nvSpPr>
          <p:cNvPr id="271" name="Google Shape;271;p30"/>
          <p:cNvSpPr txBox="1"/>
          <p:nvPr>
            <p:ph idx="1" type="body"/>
          </p:nvPr>
        </p:nvSpPr>
        <p:spPr>
          <a:xfrm>
            <a:off x="1297500" y="1567550"/>
            <a:ext cx="50967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First attempt is Long short term memory (LSTM)  neural network.</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Two part design: </a:t>
            </a:r>
            <a:endParaRPr/>
          </a:p>
          <a:p>
            <a:pPr indent="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
              <a:t>embedding part(pink) </a:t>
            </a:r>
            <a:endParaRPr/>
          </a:p>
          <a:p>
            <a:pPr indent="45720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
              <a:t>classification part(blue).</a:t>
            </a:r>
            <a:endParaRPr/>
          </a:p>
        </p:txBody>
      </p:sp>
      <p:sp>
        <p:nvSpPr>
          <p:cNvPr id="272" name="Google Shape;2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0"/>
          <p:cNvSpPr/>
          <p:nvPr/>
        </p:nvSpPr>
        <p:spPr>
          <a:xfrm>
            <a:off x="6595000" y="1073901"/>
            <a:ext cx="1674900" cy="431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Unidirectional LSTM</a:t>
            </a:r>
            <a:endParaRPr sz="1100"/>
          </a:p>
        </p:txBody>
      </p:sp>
      <p:sp>
        <p:nvSpPr>
          <p:cNvPr id="274" name="Google Shape;274;p30"/>
          <p:cNvSpPr/>
          <p:nvPr/>
        </p:nvSpPr>
        <p:spPr>
          <a:xfrm>
            <a:off x="6595000" y="2647649"/>
            <a:ext cx="1674900" cy="1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Flatten</a:t>
            </a:r>
            <a:endParaRPr sz="1100"/>
          </a:p>
        </p:txBody>
      </p:sp>
      <p:sp>
        <p:nvSpPr>
          <p:cNvPr id="275" name="Google Shape;275;p30"/>
          <p:cNvSpPr/>
          <p:nvPr/>
        </p:nvSpPr>
        <p:spPr>
          <a:xfrm>
            <a:off x="6705088" y="3460338"/>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76" name="Google Shape;276;p30"/>
          <p:cNvSpPr/>
          <p:nvPr/>
        </p:nvSpPr>
        <p:spPr>
          <a:xfrm>
            <a:off x="6705088" y="3848659"/>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77" name="Google Shape;277;p30"/>
          <p:cNvSpPr/>
          <p:nvPr/>
        </p:nvSpPr>
        <p:spPr>
          <a:xfrm>
            <a:off x="6705088" y="4236950"/>
            <a:ext cx="1454700" cy="2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78" name="Google Shape;278;p30"/>
          <p:cNvSpPr/>
          <p:nvPr/>
        </p:nvSpPr>
        <p:spPr>
          <a:xfrm>
            <a:off x="6595000" y="1544999"/>
            <a:ext cx="1674900" cy="1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Reshape layer</a:t>
            </a:r>
            <a:endParaRPr sz="1100"/>
          </a:p>
        </p:txBody>
      </p:sp>
      <p:sp>
        <p:nvSpPr>
          <p:cNvPr id="279" name="Google Shape;279;p30"/>
          <p:cNvSpPr/>
          <p:nvPr/>
        </p:nvSpPr>
        <p:spPr>
          <a:xfrm>
            <a:off x="6705088" y="3072038"/>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cxnSp>
        <p:nvCxnSpPr>
          <p:cNvPr id="280" name="Google Shape;280;p30"/>
          <p:cNvCxnSpPr>
            <a:stCxn id="274" idx="2"/>
            <a:endCxn id="279" idx="0"/>
          </p:cNvCxnSpPr>
          <p:nvPr/>
        </p:nvCxnSpPr>
        <p:spPr>
          <a:xfrm>
            <a:off x="7432450" y="2833949"/>
            <a:ext cx="0" cy="238200"/>
          </a:xfrm>
          <a:prstGeom prst="straightConnector1">
            <a:avLst/>
          </a:prstGeom>
          <a:noFill/>
          <a:ln cap="flat" cmpd="sng" w="9525">
            <a:solidFill>
              <a:schemeClr val="dk2"/>
            </a:solidFill>
            <a:prstDash val="solid"/>
            <a:round/>
            <a:headEnd len="med" w="med" type="none"/>
            <a:tailEnd len="med" w="med" type="none"/>
          </a:ln>
        </p:spPr>
      </p:cxnSp>
      <p:sp>
        <p:nvSpPr>
          <p:cNvPr id="281" name="Google Shape;281;p30"/>
          <p:cNvSpPr/>
          <p:nvPr/>
        </p:nvSpPr>
        <p:spPr>
          <a:xfrm>
            <a:off x="6493750" y="1775888"/>
            <a:ext cx="18774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r>
              <a:rPr lang="en" sz="1100"/>
              <a:t>+Pooling+Dropout</a:t>
            </a:r>
            <a:endParaRPr sz="1100"/>
          </a:p>
        </p:txBody>
      </p:sp>
      <p:sp>
        <p:nvSpPr>
          <p:cNvPr id="282" name="Google Shape;282;p30"/>
          <p:cNvSpPr/>
          <p:nvPr/>
        </p:nvSpPr>
        <p:spPr>
          <a:xfrm>
            <a:off x="6493750" y="2209463"/>
            <a:ext cx="18774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r>
              <a:rPr lang="en" sz="1100"/>
              <a:t>+Pooling+Dropout</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Modeling Approach and Trajectory</a:t>
            </a:r>
            <a:endParaRPr/>
          </a:p>
          <a:p>
            <a:pPr indent="0" lvl="0" marL="0" rtl="0" algn="l">
              <a:spcBef>
                <a:spcPts val="0"/>
              </a:spcBef>
              <a:spcAft>
                <a:spcPts val="0"/>
              </a:spcAft>
              <a:buNone/>
            </a:pPr>
            <a:r>
              <a:rPr lang="en" sz="2000"/>
              <a:t>Neural Nets: Multitasking CNN</a:t>
            </a:r>
            <a:endParaRPr sz="2000"/>
          </a:p>
        </p:txBody>
      </p:sp>
      <p:sp>
        <p:nvSpPr>
          <p:cNvPr id="288" name="Google Shape;288;p31"/>
          <p:cNvSpPr txBox="1"/>
          <p:nvPr>
            <p:ph idx="1" type="body"/>
          </p:nvPr>
        </p:nvSpPr>
        <p:spPr>
          <a:xfrm>
            <a:off x="1297500" y="1567550"/>
            <a:ext cx="1877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 question: is LSTM layer the only one capable of picking up information important information </a:t>
            </a:r>
            <a:r>
              <a:rPr lang="en"/>
              <a:t>timewise</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If the input looks like an image, why not treat it as an image?</a:t>
            </a:r>
            <a:endParaRPr/>
          </a:p>
        </p:txBody>
      </p:sp>
      <p:sp>
        <p:nvSpPr>
          <p:cNvPr id="289" name="Google Shape;28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1"/>
          <p:cNvSpPr/>
          <p:nvPr/>
        </p:nvSpPr>
        <p:spPr>
          <a:xfrm>
            <a:off x="6556100" y="2093099"/>
            <a:ext cx="1674900" cy="1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Flatten</a:t>
            </a:r>
            <a:endParaRPr sz="1100"/>
          </a:p>
        </p:txBody>
      </p:sp>
      <p:sp>
        <p:nvSpPr>
          <p:cNvPr id="291" name="Google Shape;291;p31"/>
          <p:cNvSpPr/>
          <p:nvPr/>
        </p:nvSpPr>
        <p:spPr>
          <a:xfrm>
            <a:off x="7525213" y="2683700"/>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92" name="Google Shape;292;p31"/>
          <p:cNvSpPr/>
          <p:nvPr/>
        </p:nvSpPr>
        <p:spPr>
          <a:xfrm>
            <a:off x="7525213" y="3072022"/>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93" name="Google Shape;293;p31"/>
          <p:cNvSpPr/>
          <p:nvPr/>
        </p:nvSpPr>
        <p:spPr>
          <a:xfrm>
            <a:off x="7525213" y="3460344"/>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94" name="Google Shape;294;p31"/>
          <p:cNvSpPr/>
          <p:nvPr/>
        </p:nvSpPr>
        <p:spPr>
          <a:xfrm>
            <a:off x="7525213" y="3848654"/>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95" name="Google Shape;295;p31"/>
          <p:cNvSpPr/>
          <p:nvPr/>
        </p:nvSpPr>
        <p:spPr>
          <a:xfrm>
            <a:off x="5807188" y="2683688"/>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296" name="Google Shape;296;p31"/>
          <p:cNvSpPr/>
          <p:nvPr/>
        </p:nvSpPr>
        <p:spPr>
          <a:xfrm>
            <a:off x="5807188" y="3072009"/>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cxnSp>
        <p:nvCxnSpPr>
          <p:cNvPr id="297" name="Google Shape;297;p31"/>
          <p:cNvCxnSpPr>
            <a:stCxn id="290" idx="2"/>
            <a:endCxn id="295" idx="0"/>
          </p:cNvCxnSpPr>
          <p:nvPr/>
        </p:nvCxnSpPr>
        <p:spPr>
          <a:xfrm flipH="1">
            <a:off x="6534650" y="2279399"/>
            <a:ext cx="858900" cy="4044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1"/>
          <p:cNvCxnSpPr>
            <a:stCxn id="290" idx="2"/>
            <a:endCxn id="291" idx="0"/>
          </p:cNvCxnSpPr>
          <p:nvPr/>
        </p:nvCxnSpPr>
        <p:spPr>
          <a:xfrm>
            <a:off x="7393550" y="2279399"/>
            <a:ext cx="858900" cy="40440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31"/>
          <p:cNvSpPr/>
          <p:nvPr/>
        </p:nvSpPr>
        <p:spPr>
          <a:xfrm>
            <a:off x="5807188" y="3460300"/>
            <a:ext cx="1454700" cy="2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Short-term</a:t>
            </a:r>
            <a:r>
              <a:rPr lang="en" sz="1200"/>
              <a:t> output</a:t>
            </a:r>
            <a:endParaRPr sz="1200"/>
          </a:p>
        </p:txBody>
      </p:sp>
      <p:sp>
        <p:nvSpPr>
          <p:cNvPr id="300" name="Google Shape;300;p31"/>
          <p:cNvSpPr/>
          <p:nvPr/>
        </p:nvSpPr>
        <p:spPr>
          <a:xfrm>
            <a:off x="7525213" y="4236950"/>
            <a:ext cx="1454700" cy="2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Long</a:t>
            </a:r>
            <a:r>
              <a:rPr b="1" lang="en" sz="1200"/>
              <a:t>-term</a:t>
            </a:r>
            <a:r>
              <a:rPr lang="en" sz="1200"/>
              <a:t> output</a:t>
            </a:r>
            <a:endParaRPr sz="1200"/>
          </a:p>
        </p:txBody>
      </p:sp>
      <p:sp>
        <p:nvSpPr>
          <p:cNvPr id="301" name="Google Shape;301;p31"/>
          <p:cNvSpPr/>
          <p:nvPr/>
        </p:nvSpPr>
        <p:spPr>
          <a:xfrm>
            <a:off x="6454850" y="1663800"/>
            <a:ext cx="18774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CONV+Pooling+Dropout</a:t>
            </a:r>
            <a:endParaRPr sz="1100"/>
          </a:p>
        </p:txBody>
      </p:sp>
      <p:sp>
        <p:nvSpPr>
          <p:cNvPr id="302" name="Google Shape;302;p31"/>
          <p:cNvSpPr/>
          <p:nvPr/>
        </p:nvSpPr>
        <p:spPr>
          <a:xfrm>
            <a:off x="6454850" y="1234513"/>
            <a:ext cx="18774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CONV+Pooling+Dropout</a:t>
            </a:r>
            <a:endParaRPr sz="1100"/>
          </a:p>
        </p:txBody>
      </p:sp>
      <p:pic>
        <p:nvPicPr>
          <p:cNvPr id="303" name="Google Shape;303;p31"/>
          <p:cNvPicPr preferRelativeResize="0"/>
          <p:nvPr/>
        </p:nvPicPr>
        <p:blipFill>
          <a:blip r:embed="rId3">
            <a:alphaModFix/>
          </a:blip>
          <a:stretch>
            <a:fillRect/>
          </a:stretch>
        </p:blipFill>
        <p:spPr>
          <a:xfrm>
            <a:off x="3433775" y="1784900"/>
            <a:ext cx="2114550" cy="247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arenR"/>
            </a:pPr>
            <a:r>
              <a:rPr lang="en" sz="1400"/>
              <a:t>Problem Statement and Project Goals</a:t>
            </a:r>
            <a:endParaRPr sz="1400"/>
          </a:p>
          <a:p>
            <a:pPr indent="-317500" lvl="0" marL="457200" rtl="0" algn="l">
              <a:spcBef>
                <a:spcPts val="0"/>
              </a:spcBef>
              <a:spcAft>
                <a:spcPts val="0"/>
              </a:spcAft>
              <a:buSzPts val="1400"/>
              <a:buAutoNum type="arabicParenR"/>
            </a:pPr>
            <a:r>
              <a:rPr lang="en" sz="1400"/>
              <a:t>Motivation</a:t>
            </a:r>
            <a:endParaRPr sz="1400"/>
          </a:p>
          <a:p>
            <a:pPr indent="-317500" lvl="0" marL="457200" rtl="0" algn="l">
              <a:spcBef>
                <a:spcPts val="0"/>
              </a:spcBef>
              <a:spcAft>
                <a:spcPts val="0"/>
              </a:spcAft>
              <a:buSzPts val="1400"/>
              <a:buAutoNum type="arabicParenR"/>
            </a:pPr>
            <a:r>
              <a:rPr lang="en" sz="1400"/>
              <a:t>Related Work and Recent Progress</a:t>
            </a:r>
            <a:endParaRPr sz="1400"/>
          </a:p>
          <a:p>
            <a:pPr indent="-317500" lvl="0" marL="457200" rtl="0" algn="l">
              <a:spcBef>
                <a:spcPts val="0"/>
              </a:spcBef>
              <a:spcAft>
                <a:spcPts val="0"/>
              </a:spcAft>
              <a:buSzPts val="1400"/>
              <a:buAutoNum type="arabicParenR"/>
            </a:pPr>
            <a:r>
              <a:rPr lang="en" sz="1400"/>
              <a:t>Available Data</a:t>
            </a:r>
            <a:endParaRPr sz="1400"/>
          </a:p>
          <a:p>
            <a:pPr indent="-317500" lvl="0" marL="457200" rtl="0" algn="l">
              <a:spcBef>
                <a:spcPts val="0"/>
              </a:spcBef>
              <a:spcAft>
                <a:spcPts val="0"/>
              </a:spcAft>
              <a:buSzPts val="1400"/>
              <a:buAutoNum type="arabicParenR"/>
            </a:pPr>
            <a:r>
              <a:rPr lang="en" sz="1400"/>
              <a:t>Sampling and Splitting</a:t>
            </a:r>
            <a:endParaRPr sz="1400"/>
          </a:p>
          <a:p>
            <a:pPr indent="-317500" lvl="0" marL="457200" rtl="0" algn="l">
              <a:spcBef>
                <a:spcPts val="0"/>
              </a:spcBef>
              <a:spcAft>
                <a:spcPts val="0"/>
              </a:spcAft>
              <a:buSzPts val="1400"/>
              <a:buAutoNum type="arabicParenR"/>
            </a:pPr>
            <a:r>
              <a:rPr lang="en" sz="1400"/>
              <a:t>Pre-Processing</a:t>
            </a:r>
            <a:endParaRPr sz="1400"/>
          </a:p>
          <a:p>
            <a:pPr indent="-317500" lvl="0" marL="457200" rtl="0" algn="l">
              <a:spcBef>
                <a:spcPts val="0"/>
              </a:spcBef>
              <a:spcAft>
                <a:spcPts val="0"/>
              </a:spcAft>
              <a:buSzPts val="1400"/>
              <a:buAutoNum type="arabicParenR"/>
            </a:pPr>
            <a:r>
              <a:rPr lang="en" sz="1400"/>
              <a:t>Modeling Approach and Trajectory</a:t>
            </a:r>
            <a:endParaRPr sz="1400"/>
          </a:p>
          <a:p>
            <a:pPr indent="-317500" lvl="0" marL="457200" rtl="0" algn="l">
              <a:spcBef>
                <a:spcPts val="0"/>
              </a:spcBef>
              <a:spcAft>
                <a:spcPts val="0"/>
              </a:spcAft>
              <a:buSzPts val="1400"/>
              <a:buAutoNum type="arabicParenR"/>
            </a:pPr>
            <a:r>
              <a:rPr lang="en" sz="1400"/>
              <a:t>Results</a:t>
            </a:r>
            <a:endParaRPr sz="1400"/>
          </a:p>
        </p:txBody>
      </p:sp>
      <p:sp>
        <p:nvSpPr>
          <p:cNvPr id="141" name="Google Shape;14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a:t>
            </a:r>
            <a:r>
              <a:rPr lang="en"/>
              <a:t>Modeling Approach and Trajectory</a:t>
            </a:r>
            <a:endParaRPr/>
          </a:p>
          <a:p>
            <a:pPr indent="0" lvl="0" marL="0" rtl="0" algn="l">
              <a:spcBef>
                <a:spcPts val="0"/>
              </a:spcBef>
              <a:spcAft>
                <a:spcPts val="0"/>
              </a:spcAft>
              <a:buNone/>
            </a:pPr>
            <a:r>
              <a:rPr lang="en" sz="2000"/>
              <a:t>Neural Nets: Multitasking CNN (continued)</a:t>
            </a:r>
            <a:endParaRPr sz="2000"/>
          </a:p>
        </p:txBody>
      </p:sp>
      <p:sp>
        <p:nvSpPr>
          <p:cNvPr id="309" name="Google Shape;309;p32"/>
          <p:cNvSpPr txBox="1"/>
          <p:nvPr>
            <p:ph idx="1" type="body"/>
          </p:nvPr>
        </p:nvSpPr>
        <p:spPr>
          <a:xfrm>
            <a:off x="1297500" y="1567550"/>
            <a:ext cx="4424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multitasking?</a:t>
            </a:r>
            <a:endParaRPr/>
          </a:p>
          <a:p>
            <a:pPr indent="0" lvl="0" marL="0" rtl="0" algn="l">
              <a:spcBef>
                <a:spcPts val="1200"/>
              </a:spcBef>
              <a:spcAft>
                <a:spcPts val="0"/>
              </a:spcAft>
              <a:buNone/>
            </a:pPr>
            <a:r>
              <a:rPr lang="en"/>
              <a:t>Over several weeks of fine tuning, we found intrinsic difference in the pattern of short-term and long-term droughts. </a:t>
            </a:r>
            <a:endParaRPr/>
          </a:p>
          <a:p>
            <a:pPr indent="0" lvl="0" marL="0" rtl="0" algn="l">
              <a:spcBef>
                <a:spcPts val="1200"/>
              </a:spcBef>
              <a:spcAft>
                <a:spcPts val="0"/>
              </a:spcAft>
              <a:buNone/>
            </a:pPr>
            <a:r>
              <a:rPr lang="en"/>
              <a:t>So two parallel sub task chunks.</a:t>
            </a:r>
            <a:endParaRPr/>
          </a:p>
          <a:p>
            <a:pPr indent="0" lvl="0" marL="0" rtl="0" algn="l">
              <a:spcBef>
                <a:spcPts val="1200"/>
              </a:spcBef>
              <a:spcAft>
                <a:spcPts val="1200"/>
              </a:spcAft>
              <a:buNone/>
            </a:pPr>
            <a:r>
              <a:rPr lang="en"/>
              <a:t>After dozens rounds of trying and tuning, we find the best cutoff: 4 weeks. We achieve 90% accuracy within first 4 weeks while maintaining an 80% accuracy in week 5 ~ 26.</a:t>
            </a:r>
            <a:endParaRPr/>
          </a:p>
        </p:txBody>
      </p:sp>
      <p:sp>
        <p:nvSpPr>
          <p:cNvPr id="310" name="Google Shape;31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32"/>
          <p:cNvSpPr/>
          <p:nvPr/>
        </p:nvSpPr>
        <p:spPr>
          <a:xfrm>
            <a:off x="6556100" y="2093099"/>
            <a:ext cx="1674900" cy="1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Flatten</a:t>
            </a:r>
            <a:endParaRPr sz="1100"/>
          </a:p>
        </p:txBody>
      </p:sp>
      <p:sp>
        <p:nvSpPr>
          <p:cNvPr id="312" name="Google Shape;312;p32"/>
          <p:cNvSpPr/>
          <p:nvPr/>
        </p:nvSpPr>
        <p:spPr>
          <a:xfrm>
            <a:off x="7525213" y="2683700"/>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313" name="Google Shape;313;p32"/>
          <p:cNvSpPr/>
          <p:nvPr/>
        </p:nvSpPr>
        <p:spPr>
          <a:xfrm>
            <a:off x="7525213" y="3072022"/>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314" name="Google Shape;314;p32"/>
          <p:cNvSpPr/>
          <p:nvPr/>
        </p:nvSpPr>
        <p:spPr>
          <a:xfrm>
            <a:off x="7525213" y="3460344"/>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315" name="Google Shape;315;p32"/>
          <p:cNvSpPr/>
          <p:nvPr/>
        </p:nvSpPr>
        <p:spPr>
          <a:xfrm>
            <a:off x="7525213" y="3848654"/>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316" name="Google Shape;316;p32"/>
          <p:cNvSpPr/>
          <p:nvPr/>
        </p:nvSpPr>
        <p:spPr>
          <a:xfrm>
            <a:off x="5807188" y="2683688"/>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sp>
        <p:nvSpPr>
          <p:cNvPr id="317" name="Google Shape;317;p32"/>
          <p:cNvSpPr/>
          <p:nvPr/>
        </p:nvSpPr>
        <p:spPr>
          <a:xfrm>
            <a:off x="5807188" y="3072009"/>
            <a:ext cx="1454700" cy="341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Dense+Normalization+Dropout</a:t>
            </a:r>
            <a:endParaRPr sz="1100"/>
          </a:p>
        </p:txBody>
      </p:sp>
      <p:cxnSp>
        <p:nvCxnSpPr>
          <p:cNvPr id="318" name="Google Shape;318;p32"/>
          <p:cNvCxnSpPr>
            <a:stCxn id="311" idx="2"/>
            <a:endCxn id="316" idx="0"/>
          </p:cNvCxnSpPr>
          <p:nvPr/>
        </p:nvCxnSpPr>
        <p:spPr>
          <a:xfrm flipH="1">
            <a:off x="6534650" y="2279399"/>
            <a:ext cx="858900" cy="4044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2"/>
          <p:cNvCxnSpPr>
            <a:stCxn id="311" idx="2"/>
            <a:endCxn id="312" idx="0"/>
          </p:cNvCxnSpPr>
          <p:nvPr/>
        </p:nvCxnSpPr>
        <p:spPr>
          <a:xfrm>
            <a:off x="7393550" y="2279399"/>
            <a:ext cx="858900" cy="40440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32"/>
          <p:cNvSpPr/>
          <p:nvPr/>
        </p:nvSpPr>
        <p:spPr>
          <a:xfrm>
            <a:off x="5807188" y="3460300"/>
            <a:ext cx="1454700" cy="2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Short-term</a:t>
            </a:r>
            <a:r>
              <a:rPr lang="en" sz="1200"/>
              <a:t> output</a:t>
            </a:r>
            <a:endParaRPr sz="1200"/>
          </a:p>
        </p:txBody>
      </p:sp>
      <p:sp>
        <p:nvSpPr>
          <p:cNvPr id="321" name="Google Shape;321;p32"/>
          <p:cNvSpPr/>
          <p:nvPr/>
        </p:nvSpPr>
        <p:spPr>
          <a:xfrm>
            <a:off x="7525213" y="4236950"/>
            <a:ext cx="1454700" cy="2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Long-term</a:t>
            </a:r>
            <a:r>
              <a:rPr lang="en" sz="1200"/>
              <a:t> output</a:t>
            </a:r>
            <a:endParaRPr sz="1200"/>
          </a:p>
        </p:txBody>
      </p:sp>
      <p:sp>
        <p:nvSpPr>
          <p:cNvPr id="322" name="Google Shape;322;p32"/>
          <p:cNvSpPr/>
          <p:nvPr/>
        </p:nvSpPr>
        <p:spPr>
          <a:xfrm>
            <a:off x="6454850" y="1663800"/>
            <a:ext cx="18774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CONV+Pooling+Dropout</a:t>
            </a:r>
            <a:endParaRPr sz="1100"/>
          </a:p>
        </p:txBody>
      </p:sp>
      <p:sp>
        <p:nvSpPr>
          <p:cNvPr id="323" name="Google Shape;323;p32"/>
          <p:cNvSpPr/>
          <p:nvPr/>
        </p:nvSpPr>
        <p:spPr>
          <a:xfrm>
            <a:off x="6454850" y="1234513"/>
            <a:ext cx="18774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CONV+Pooling+Dropout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a:t>
            </a:r>
            <a:r>
              <a:rPr lang="en"/>
              <a:t>Result -  Model Comparison</a:t>
            </a:r>
            <a:endParaRPr/>
          </a:p>
        </p:txBody>
      </p:sp>
      <p:sp>
        <p:nvSpPr>
          <p:cNvPr id="329" name="Google Shape;3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0" name="Google Shape;330;p33"/>
          <p:cNvGraphicFramePr/>
          <p:nvPr/>
        </p:nvGraphicFramePr>
        <p:xfrm>
          <a:off x="952500" y="1238250"/>
          <a:ext cx="3000000" cy="3000000"/>
        </p:xfrm>
        <a:graphic>
          <a:graphicData uri="http://schemas.openxmlformats.org/drawingml/2006/table">
            <a:tbl>
              <a:tblPr>
                <a:noFill/>
                <a:tableStyleId>{1E94C40D-AEB5-40F2-A4EF-AFA777298F6F}</a:tableStyleId>
              </a:tblPr>
              <a:tblGrid>
                <a:gridCol w="2413000"/>
                <a:gridCol w="2413000"/>
                <a:gridCol w="2413000"/>
              </a:tblGrid>
              <a:tr h="381000">
                <a:tc>
                  <a:txBody>
                    <a:bodyPr/>
                    <a:lstStyle/>
                    <a:p>
                      <a:pPr indent="0" lvl="0" marL="0" rtl="0" algn="l">
                        <a:spcBef>
                          <a:spcPts val="0"/>
                        </a:spcBef>
                        <a:spcAft>
                          <a:spcPts val="0"/>
                        </a:spcAft>
                        <a:buNone/>
                      </a:pPr>
                      <a:r>
                        <a:rPr lang="en">
                          <a:solidFill>
                            <a:schemeClr val="lt1"/>
                          </a:solidFill>
                        </a:rPr>
                        <a:t>Model</a:t>
                      </a:r>
                      <a:endParaRPr>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Best Accuracy</a:t>
                      </a:r>
                      <a:endParaRPr>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Associated AUC</a:t>
                      </a:r>
                      <a:endParaRPr>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381000">
                <a:tc>
                  <a:txBody>
                    <a:bodyPr/>
                    <a:lstStyle/>
                    <a:p>
                      <a:pPr indent="0" lvl="0" marL="0" rtl="0" algn="l">
                        <a:spcBef>
                          <a:spcPts val="0"/>
                        </a:spcBef>
                        <a:spcAft>
                          <a:spcPts val="0"/>
                        </a:spcAft>
                        <a:buNone/>
                      </a:pPr>
                      <a:r>
                        <a:rPr lang="en">
                          <a:solidFill>
                            <a:schemeClr val="lt1"/>
                          </a:solidFill>
                        </a:rPr>
                        <a:t>Logistic Regression (LR)</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0.680</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0.646</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solidFill>
                            <a:schemeClr val="lt1"/>
                          </a:solidFill>
                        </a:rPr>
                        <a:t>Vanilla Decision Tree (DT)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0.679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0.632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Vanilla Random Forest (RF)</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0.676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0.642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XGBoost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0.706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0.694</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CNN with multitask MLP</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0.815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0.910</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LSTM CNN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0.801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0.875</a:t>
                      </a:r>
                      <a:endParaRPr>
                        <a:solidFill>
                          <a:schemeClr val="lt1"/>
                        </a:solidFill>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a:t>
            </a:r>
            <a:r>
              <a:rPr lang="en"/>
              <a:t>Result - Prediction Sensitivity </a:t>
            </a:r>
            <a:endParaRPr/>
          </a:p>
        </p:txBody>
      </p:sp>
      <p:sp>
        <p:nvSpPr>
          <p:cNvPr id="336" name="Google Shape;33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34"/>
          <p:cNvPicPr preferRelativeResize="0"/>
          <p:nvPr/>
        </p:nvPicPr>
        <p:blipFill>
          <a:blip r:embed="rId3">
            <a:alphaModFix/>
          </a:blip>
          <a:stretch>
            <a:fillRect/>
          </a:stretch>
        </p:blipFill>
        <p:spPr>
          <a:xfrm>
            <a:off x="722350" y="1858851"/>
            <a:ext cx="3410475" cy="2804375"/>
          </a:xfrm>
          <a:prstGeom prst="rect">
            <a:avLst/>
          </a:prstGeom>
          <a:noFill/>
          <a:ln>
            <a:noFill/>
          </a:ln>
        </p:spPr>
      </p:pic>
      <p:pic>
        <p:nvPicPr>
          <p:cNvPr id="338" name="Google Shape;338;p34"/>
          <p:cNvPicPr preferRelativeResize="0"/>
          <p:nvPr/>
        </p:nvPicPr>
        <p:blipFill>
          <a:blip r:embed="rId4">
            <a:alphaModFix/>
          </a:blip>
          <a:stretch>
            <a:fillRect/>
          </a:stretch>
        </p:blipFill>
        <p:spPr>
          <a:xfrm>
            <a:off x="4520875" y="1858850"/>
            <a:ext cx="3726925" cy="2648075"/>
          </a:xfrm>
          <a:prstGeom prst="rect">
            <a:avLst/>
          </a:prstGeom>
          <a:noFill/>
          <a:ln>
            <a:noFill/>
          </a:ln>
        </p:spPr>
      </p:pic>
      <p:sp>
        <p:nvSpPr>
          <p:cNvPr id="339" name="Google Shape;339;p34"/>
          <p:cNvSpPr txBox="1"/>
          <p:nvPr/>
        </p:nvSpPr>
        <p:spPr>
          <a:xfrm>
            <a:off x="722350" y="1185325"/>
            <a:ext cx="61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Temporal Hyperparameters {prediction weeks, lag training weeks, start train}</a:t>
            </a:r>
            <a:endParaRPr>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a:t>
            </a:r>
            <a:r>
              <a:rPr lang="en"/>
              <a:t>Result - Prediction Sensitivity </a:t>
            </a:r>
            <a:endParaRPr/>
          </a:p>
        </p:txBody>
      </p:sp>
      <p:sp>
        <p:nvSpPr>
          <p:cNvPr id="345" name="Google Shape;3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46" name="Google Shape;346;p35"/>
          <p:cNvGraphicFramePr/>
          <p:nvPr/>
        </p:nvGraphicFramePr>
        <p:xfrm>
          <a:off x="952500" y="1238250"/>
          <a:ext cx="3000000" cy="3000000"/>
        </p:xfrm>
        <a:graphic>
          <a:graphicData uri="http://schemas.openxmlformats.org/drawingml/2006/table">
            <a:tbl>
              <a:tblPr>
                <a:noFill/>
                <a:tableStyleId>{1E94C40D-AEB5-40F2-A4EF-AFA777298F6F}</a:tableStyleId>
              </a:tblPr>
              <a:tblGrid>
                <a:gridCol w="1809750"/>
                <a:gridCol w="1809750"/>
                <a:gridCol w="1809750"/>
                <a:gridCol w="1809750"/>
              </a:tblGrid>
              <a:tr h="381000">
                <a:tc>
                  <a:txBody>
                    <a:bodyPr/>
                    <a:lstStyle/>
                    <a:p>
                      <a:pPr indent="0" lvl="0" marL="0" rtl="0" algn="l">
                        <a:spcBef>
                          <a:spcPts val="0"/>
                        </a:spcBef>
                        <a:spcAft>
                          <a:spcPts val="0"/>
                        </a:spcAft>
                        <a:buNone/>
                      </a:pPr>
                      <a:r>
                        <a:rPr lang="en">
                          <a:solidFill>
                            <a:schemeClr val="lt1"/>
                          </a:solidFill>
                        </a:rPr>
                        <a:t>Model</a:t>
                      </a:r>
                      <a:endParaRPr>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a:solidFill>
                            <a:schemeClr val="lt1"/>
                          </a:solidFill>
                        </a:rPr>
                        <a:t>Prediction Week</a:t>
                      </a:r>
                      <a:endParaRPr>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a:solidFill>
                            <a:schemeClr val="lt1"/>
                          </a:solidFill>
                        </a:rPr>
                        <a:t>Lag</a:t>
                      </a:r>
                      <a:endParaRPr>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a:solidFill>
                            <a:schemeClr val="lt1"/>
                          </a:solidFill>
                        </a:rPr>
                        <a:t>Start date </a:t>
                      </a:r>
                      <a:endParaRPr>
                        <a:solidFill>
                          <a:schemeClr val="lt1"/>
                        </a:solidFill>
                      </a:endParaRPr>
                    </a:p>
                  </a:txBody>
                  <a:tcPr marT="91425" marB="91425" marR="91425" marL="91425">
                    <a:solidFill>
                      <a:srgbClr val="434343"/>
                    </a:solidFill>
                  </a:tcPr>
                </a:tc>
              </a:tr>
              <a:tr h="381000">
                <a:tc>
                  <a:txBody>
                    <a:bodyPr/>
                    <a:lstStyle/>
                    <a:p>
                      <a:pPr indent="0" lvl="0" marL="0" rtl="0" algn="l">
                        <a:spcBef>
                          <a:spcPts val="0"/>
                        </a:spcBef>
                        <a:spcAft>
                          <a:spcPts val="0"/>
                        </a:spcAft>
                        <a:buNone/>
                      </a:pPr>
                      <a:r>
                        <a:rPr lang="en">
                          <a:solidFill>
                            <a:schemeClr val="lt1"/>
                          </a:solidFill>
                        </a:rPr>
                        <a:t>LR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2017-01-01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DT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2015-01-01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RF</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2015-01-01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XGBoost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2015-01-01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CNN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2015-01-01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LSTM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2012-01-01</a:t>
                      </a:r>
                      <a:endParaRPr>
                        <a:solidFill>
                          <a:schemeClr val="lt1"/>
                        </a:solidFill>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a:t>
            </a:r>
            <a:r>
              <a:rPr lang="en"/>
              <a:t>Result - Feature Importance</a:t>
            </a:r>
            <a:endParaRPr/>
          </a:p>
        </p:txBody>
      </p:sp>
      <p:sp>
        <p:nvSpPr>
          <p:cNvPr id="352" name="Google Shape;3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36"/>
          <p:cNvPicPr preferRelativeResize="0"/>
          <p:nvPr/>
        </p:nvPicPr>
        <p:blipFill>
          <a:blip r:embed="rId3">
            <a:alphaModFix/>
          </a:blip>
          <a:stretch>
            <a:fillRect/>
          </a:stretch>
        </p:blipFill>
        <p:spPr>
          <a:xfrm>
            <a:off x="4625875" y="1828249"/>
            <a:ext cx="4010425" cy="2622200"/>
          </a:xfrm>
          <a:prstGeom prst="rect">
            <a:avLst/>
          </a:prstGeom>
          <a:noFill/>
          <a:ln>
            <a:noFill/>
          </a:ln>
        </p:spPr>
      </p:pic>
      <p:graphicFrame>
        <p:nvGraphicFramePr>
          <p:cNvPr id="354" name="Google Shape;354;p36"/>
          <p:cNvGraphicFramePr/>
          <p:nvPr/>
        </p:nvGraphicFramePr>
        <p:xfrm>
          <a:off x="290575" y="1234938"/>
          <a:ext cx="3000000" cy="3000000"/>
        </p:xfrm>
        <a:graphic>
          <a:graphicData uri="http://schemas.openxmlformats.org/drawingml/2006/table">
            <a:tbl>
              <a:tblPr>
                <a:noFill/>
                <a:tableStyleId>{1E94C40D-AEB5-40F2-A4EF-AFA777298F6F}</a:tableStyleId>
              </a:tblPr>
              <a:tblGrid>
                <a:gridCol w="848575"/>
                <a:gridCol w="3303925"/>
              </a:tblGrid>
              <a:tr h="381000">
                <a:tc>
                  <a:txBody>
                    <a:bodyPr/>
                    <a:lstStyle/>
                    <a:p>
                      <a:pPr indent="0" lvl="0" marL="0" rtl="0" algn="l">
                        <a:spcBef>
                          <a:spcPts val="0"/>
                        </a:spcBef>
                        <a:spcAft>
                          <a:spcPts val="0"/>
                        </a:spcAft>
                        <a:buNone/>
                      </a:pPr>
                      <a:r>
                        <a:rPr lang="en" sz="1100">
                          <a:solidFill>
                            <a:schemeClr val="lt1"/>
                          </a:solidFill>
                        </a:rPr>
                        <a:t>Model</a:t>
                      </a:r>
                      <a:endParaRPr sz="11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sz="1100">
                          <a:solidFill>
                            <a:schemeClr val="lt1"/>
                          </a:solidFill>
                        </a:rPr>
                        <a:t>Features Included</a:t>
                      </a:r>
                      <a:endParaRPr sz="1100">
                        <a:solidFill>
                          <a:schemeClr val="lt1"/>
                        </a:solidFill>
                      </a:endParaRPr>
                    </a:p>
                  </a:txBody>
                  <a:tcPr marT="91425" marB="91425" marR="91425" marL="91425">
                    <a:solidFill>
                      <a:srgbClr val="434343"/>
                    </a:solidFill>
                  </a:tcPr>
                </a:tc>
              </a:tr>
              <a:tr h="381000">
                <a:tc>
                  <a:txBody>
                    <a:bodyPr/>
                    <a:lstStyle/>
                    <a:p>
                      <a:pPr indent="0" lvl="0" marL="0" rtl="0" algn="l">
                        <a:spcBef>
                          <a:spcPts val="0"/>
                        </a:spcBef>
                        <a:spcAft>
                          <a:spcPts val="0"/>
                        </a:spcAft>
                        <a:buNone/>
                      </a:pPr>
                      <a:r>
                        <a:rPr lang="en" sz="1100">
                          <a:solidFill>
                            <a:schemeClr val="lt1"/>
                          </a:solidFill>
                        </a:rPr>
                        <a:t>LR</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Evaporation, runoff, soil moisture</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sz="1100">
                          <a:solidFill>
                            <a:schemeClr val="lt1"/>
                          </a:solidFill>
                        </a:rPr>
                        <a:t>DT</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Soil moisture, precipitation, snow, temperature</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sz="1100">
                          <a:solidFill>
                            <a:schemeClr val="lt1"/>
                          </a:solidFill>
                        </a:rPr>
                        <a:t>RF</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Evaporation, runoff, soil moisture, precipitation, snow, temperature</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solidFill>
                            <a:schemeClr val="lt1"/>
                          </a:solidFill>
                        </a:rPr>
                        <a:t>XGBoost</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Evaporation, runoff, soil moisture, precipitation, snow, temperature</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solidFill>
                            <a:schemeClr val="lt1"/>
                          </a:solidFill>
                        </a:rPr>
                        <a:t>CNN</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Evaporation, runoff, drought index (autoregressive self)</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solidFill>
                            <a:schemeClr val="lt1"/>
                          </a:solidFill>
                        </a:rPr>
                        <a:t>LSTM</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Evaporation, runoff, drought index (autoregressive self)</a:t>
                      </a:r>
                      <a:endParaRPr sz="1100">
                        <a:solidFill>
                          <a:schemeClr val="lt1"/>
                        </a:solidFill>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a:t>
            </a:r>
            <a:r>
              <a:rPr lang="en"/>
              <a:t>Result - Regional Variability </a:t>
            </a:r>
            <a:endParaRPr/>
          </a:p>
        </p:txBody>
      </p:sp>
      <p:sp>
        <p:nvSpPr>
          <p:cNvPr id="360" name="Google Shape;36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1" name="Google Shape;361;p37"/>
          <p:cNvGraphicFramePr/>
          <p:nvPr/>
        </p:nvGraphicFramePr>
        <p:xfrm>
          <a:off x="1254600" y="959250"/>
          <a:ext cx="3000000" cy="3000000"/>
        </p:xfrm>
        <a:graphic>
          <a:graphicData uri="http://schemas.openxmlformats.org/drawingml/2006/table">
            <a:tbl>
              <a:tblPr>
                <a:noFill/>
                <a:tableStyleId>{1E94C40D-AEB5-40F2-A4EF-AFA777298F6F}</a:tableStyleId>
              </a:tblPr>
              <a:tblGrid>
                <a:gridCol w="1416250"/>
                <a:gridCol w="985225"/>
                <a:gridCol w="677325"/>
                <a:gridCol w="1439325"/>
                <a:gridCol w="1131475"/>
                <a:gridCol w="985200"/>
              </a:tblGrid>
              <a:tr h="456225">
                <a:tc>
                  <a:txBody>
                    <a:bodyPr/>
                    <a:lstStyle/>
                    <a:p>
                      <a:pPr indent="0" lvl="0" marL="0" rtl="0" algn="l">
                        <a:spcBef>
                          <a:spcPts val="0"/>
                        </a:spcBef>
                        <a:spcAft>
                          <a:spcPts val="0"/>
                        </a:spcAft>
                        <a:buNone/>
                      </a:pPr>
                      <a:r>
                        <a:rPr lang="en" sz="1200">
                          <a:solidFill>
                            <a:schemeClr val="lt1"/>
                          </a:solidFill>
                        </a:rPr>
                        <a:t>Region</a:t>
                      </a:r>
                      <a:endParaRPr sz="1200">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sz="1200">
                          <a:solidFill>
                            <a:schemeClr val="lt1"/>
                          </a:solidFill>
                        </a:rPr>
                        <a:t>Prediction Week</a:t>
                      </a:r>
                      <a:endParaRPr sz="1200">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sz="1200">
                          <a:solidFill>
                            <a:schemeClr val="lt1"/>
                          </a:solidFill>
                        </a:rPr>
                        <a:t>Lag</a:t>
                      </a:r>
                      <a:endParaRPr sz="1200">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sz="1200">
                          <a:solidFill>
                            <a:schemeClr val="lt1"/>
                          </a:solidFill>
                        </a:rPr>
                        <a:t>Start date</a:t>
                      </a:r>
                      <a:endParaRPr sz="1200">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sz="1200">
                          <a:solidFill>
                            <a:schemeClr val="lt1"/>
                          </a:solidFill>
                        </a:rPr>
                        <a:t>Accuracy</a:t>
                      </a:r>
                      <a:endParaRPr sz="1200">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 sz="1200">
                          <a:solidFill>
                            <a:schemeClr val="lt1"/>
                          </a:solidFill>
                        </a:rPr>
                        <a:t>AUC</a:t>
                      </a:r>
                      <a:endParaRPr sz="1200">
                        <a:solidFill>
                          <a:schemeClr val="lt1"/>
                        </a:solidFill>
                      </a:endParaRPr>
                    </a:p>
                  </a:txBody>
                  <a:tcPr marT="91425" marB="91425" marR="91425" marL="91425">
                    <a:solidFill>
                      <a:srgbClr val="434343"/>
                    </a:solidFill>
                  </a:tcPr>
                </a:tc>
              </a:tr>
              <a:tr h="344200">
                <a:tc>
                  <a:txBody>
                    <a:bodyPr/>
                    <a:lstStyle/>
                    <a:p>
                      <a:pPr indent="0" lvl="0" marL="0" rtl="0" algn="l">
                        <a:spcBef>
                          <a:spcPts val="0"/>
                        </a:spcBef>
                        <a:spcAft>
                          <a:spcPts val="0"/>
                        </a:spcAft>
                        <a:buNone/>
                      </a:pPr>
                      <a:r>
                        <a:rPr lang="en" sz="1200">
                          <a:solidFill>
                            <a:schemeClr val="lt1"/>
                          </a:solidFill>
                        </a:rPr>
                        <a:t>Northeast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8</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26</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2015-01-01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0.538</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0.613</a:t>
                      </a:r>
                      <a:endParaRPr sz="1200">
                        <a:solidFill>
                          <a:schemeClr val="lt1"/>
                        </a:solidFill>
                      </a:endParaRPr>
                    </a:p>
                  </a:txBody>
                  <a:tcPr marT="91425" marB="91425" marR="91425" marL="91425"/>
                </a:tc>
              </a:tr>
              <a:tr h="360200">
                <a:tc>
                  <a:txBody>
                    <a:bodyPr/>
                    <a:lstStyle/>
                    <a:p>
                      <a:pPr indent="0" lvl="0" marL="0" rtl="0" algn="l">
                        <a:spcBef>
                          <a:spcPts val="0"/>
                        </a:spcBef>
                        <a:spcAft>
                          <a:spcPts val="0"/>
                        </a:spcAft>
                        <a:buNone/>
                      </a:pPr>
                      <a:r>
                        <a:rPr lang="en" sz="1200">
                          <a:solidFill>
                            <a:schemeClr val="lt1"/>
                          </a:solidFill>
                        </a:rPr>
                        <a:t>Upper Midwest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8</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26</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2017-01-01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0.796</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0.513</a:t>
                      </a:r>
                      <a:endParaRPr sz="1200">
                        <a:solidFill>
                          <a:schemeClr val="lt1"/>
                        </a:solidFill>
                      </a:endParaRPr>
                    </a:p>
                  </a:txBody>
                  <a:tcPr marT="91425" marB="91425" marR="91425" marL="91425"/>
                </a:tc>
              </a:tr>
              <a:tr h="344200">
                <a:tc>
                  <a:txBody>
                    <a:bodyPr/>
                    <a:lstStyle/>
                    <a:p>
                      <a:pPr indent="0" lvl="0" marL="0" rtl="0" algn="l">
                        <a:spcBef>
                          <a:spcPts val="0"/>
                        </a:spcBef>
                        <a:spcAft>
                          <a:spcPts val="0"/>
                        </a:spcAft>
                        <a:buNone/>
                      </a:pPr>
                      <a:r>
                        <a:rPr lang="en" sz="1200">
                          <a:solidFill>
                            <a:schemeClr val="lt1"/>
                          </a:solidFill>
                        </a:rPr>
                        <a:t>Ohio Valley</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8</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2019-01-01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0.450</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0.480</a:t>
                      </a:r>
                      <a:endParaRPr sz="1200">
                        <a:solidFill>
                          <a:schemeClr val="lt1"/>
                        </a:solidFill>
                      </a:endParaRPr>
                    </a:p>
                  </a:txBody>
                  <a:tcPr marT="91425" marB="91425" marR="91425" marL="91425"/>
                </a:tc>
              </a:tr>
              <a:tr h="344200">
                <a:tc>
                  <a:txBody>
                    <a:bodyPr/>
                    <a:lstStyle/>
                    <a:p>
                      <a:pPr indent="0" lvl="0" marL="0" rtl="0" algn="l">
                        <a:spcBef>
                          <a:spcPts val="0"/>
                        </a:spcBef>
                        <a:spcAft>
                          <a:spcPts val="0"/>
                        </a:spcAft>
                        <a:buNone/>
                      </a:pPr>
                      <a:r>
                        <a:rPr lang="en" sz="1200">
                          <a:solidFill>
                            <a:schemeClr val="lt1"/>
                          </a:solidFill>
                        </a:rPr>
                        <a:t>Southeast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52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2015-01-01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0.475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0.521</a:t>
                      </a:r>
                      <a:endParaRPr sz="1200">
                        <a:solidFill>
                          <a:schemeClr val="lt1"/>
                        </a:solidFill>
                      </a:endParaRPr>
                    </a:p>
                  </a:txBody>
                  <a:tcPr marT="91425" marB="91425" marR="91425" marL="91425"/>
                </a:tc>
              </a:tr>
              <a:tr h="429500">
                <a:tc>
                  <a:txBody>
                    <a:bodyPr/>
                    <a:lstStyle/>
                    <a:p>
                      <a:pPr indent="0" lvl="0" marL="0" rtl="0" algn="l">
                        <a:spcBef>
                          <a:spcPts val="0"/>
                        </a:spcBef>
                        <a:spcAft>
                          <a:spcPts val="0"/>
                        </a:spcAft>
                        <a:buNone/>
                      </a:pPr>
                      <a:r>
                        <a:rPr lang="en" sz="1200">
                          <a:solidFill>
                            <a:schemeClr val="lt1"/>
                          </a:solidFill>
                        </a:rPr>
                        <a:t>Northern R &amp; P</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12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8</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2015-01-01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0.875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0.718</a:t>
                      </a:r>
                      <a:endParaRPr sz="1200">
                        <a:solidFill>
                          <a:schemeClr val="lt1"/>
                        </a:solidFill>
                      </a:endParaRPr>
                    </a:p>
                  </a:txBody>
                  <a:tcPr marT="91425" marB="91425" marR="91425" marL="91425"/>
                </a:tc>
              </a:tr>
              <a:tr h="344200">
                <a:tc>
                  <a:txBody>
                    <a:bodyPr/>
                    <a:lstStyle/>
                    <a:p>
                      <a:pPr indent="0" lvl="0" marL="0" rtl="0" algn="l">
                        <a:spcBef>
                          <a:spcPts val="0"/>
                        </a:spcBef>
                        <a:spcAft>
                          <a:spcPts val="0"/>
                        </a:spcAft>
                        <a:buNone/>
                      </a:pPr>
                      <a:r>
                        <a:rPr lang="en" sz="1200">
                          <a:solidFill>
                            <a:schemeClr val="lt1"/>
                          </a:solidFill>
                        </a:rPr>
                        <a:t>South</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12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2017-01-01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0.725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0.636</a:t>
                      </a:r>
                      <a:endParaRPr sz="1200">
                        <a:solidFill>
                          <a:schemeClr val="lt1"/>
                        </a:solidFill>
                      </a:endParaRPr>
                    </a:p>
                  </a:txBody>
                  <a:tcPr marT="91425" marB="91425" marR="91425" marL="91425"/>
                </a:tc>
              </a:tr>
              <a:tr h="344200">
                <a:tc>
                  <a:txBody>
                    <a:bodyPr/>
                    <a:lstStyle/>
                    <a:p>
                      <a:pPr indent="0" lvl="0" marL="0" rtl="0" algn="l">
                        <a:spcBef>
                          <a:spcPts val="0"/>
                        </a:spcBef>
                        <a:spcAft>
                          <a:spcPts val="0"/>
                        </a:spcAft>
                        <a:buNone/>
                      </a:pPr>
                      <a:r>
                        <a:rPr lang="en" sz="1200">
                          <a:solidFill>
                            <a:schemeClr val="lt1"/>
                          </a:solidFill>
                        </a:rPr>
                        <a:t>Southwest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r>
              <a:tr h="344200">
                <a:tc>
                  <a:txBody>
                    <a:bodyPr/>
                    <a:lstStyle/>
                    <a:p>
                      <a:pPr indent="0" lvl="0" marL="0" rtl="0" algn="l">
                        <a:spcBef>
                          <a:spcPts val="0"/>
                        </a:spcBef>
                        <a:spcAft>
                          <a:spcPts val="0"/>
                        </a:spcAft>
                        <a:buNone/>
                      </a:pPr>
                      <a:r>
                        <a:rPr lang="en" sz="1200">
                          <a:solidFill>
                            <a:schemeClr val="lt1"/>
                          </a:solidFill>
                        </a:rPr>
                        <a:t>Northwest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26</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2019-01-01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0.504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0.617</a:t>
                      </a:r>
                      <a:endParaRPr sz="1200">
                        <a:solidFill>
                          <a:schemeClr val="lt1"/>
                        </a:solidFill>
                      </a:endParaRPr>
                    </a:p>
                  </a:txBody>
                  <a:tcPr marT="91425" marB="91425" marR="91425" marL="91425"/>
                </a:tc>
              </a:tr>
              <a:tr h="344200">
                <a:tc>
                  <a:txBody>
                    <a:bodyPr/>
                    <a:lstStyle/>
                    <a:p>
                      <a:pPr indent="0" lvl="0" marL="0" rtl="0" algn="l">
                        <a:spcBef>
                          <a:spcPts val="0"/>
                        </a:spcBef>
                        <a:spcAft>
                          <a:spcPts val="0"/>
                        </a:spcAft>
                        <a:buNone/>
                      </a:pPr>
                      <a:r>
                        <a:rPr lang="en" sz="1200">
                          <a:solidFill>
                            <a:schemeClr val="lt1"/>
                          </a:solidFill>
                        </a:rPr>
                        <a:t>West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endParaRPr sz="1200">
                        <a:solidFill>
                          <a:schemeClr val="lt1"/>
                        </a:solidFill>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a:t>
            </a:r>
            <a:r>
              <a:rPr lang="en"/>
              <a:t>Results - Takeaways</a:t>
            </a:r>
            <a:endParaRPr/>
          </a:p>
        </p:txBody>
      </p:sp>
      <p:sp>
        <p:nvSpPr>
          <p:cNvPr id="367" name="Google Shape;367;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HIGH-LEVEL:</a:t>
            </a:r>
            <a:endParaRPr/>
          </a:p>
          <a:p>
            <a:pPr indent="-311150" lvl="0" marL="457200" rtl="0" algn="l">
              <a:spcBef>
                <a:spcPts val="1200"/>
              </a:spcBef>
              <a:spcAft>
                <a:spcPts val="0"/>
              </a:spcAft>
              <a:buSzPts val="1300"/>
              <a:buAutoNum type="arabicPeriod"/>
            </a:pPr>
            <a:r>
              <a:rPr lang="en"/>
              <a:t>We find features that are related to drought </a:t>
            </a:r>
            <a:r>
              <a:rPr lang="en"/>
              <a:t>occurrence</a:t>
            </a:r>
            <a:endParaRPr/>
          </a:p>
          <a:p>
            <a:pPr indent="-311150" lvl="0" marL="457200" rtl="0" algn="l">
              <a:spcBef>
                <a:spcPts val="0"/>
              </a:spcBef>
              <a:spcAft>
                <a:spcPts val="0"/>
              </a:spcAft>
              <a:buSzPts val="1300"/>
              <a:buAutoNum type="arabicPeriod"/>
            </a:pPr>
            <a:r>
              <a:rPr lang="en"/>
              <a:t>Machine learning model are useful  in predicting mid-to-long term drought risk</a:t>
            </a:r>
            <a:endParaRPr/>
          </a:p>
          <a:p>
            <a:pPr indent="-311150" lvl="0" marL="457200" rtl="0" algn="l">
              <a:spcBef>
                <a:spcPts val="0"/>
              </a:spcBef>
              <a:spcAft>
                <a:spcPts val="0"/>
              </a:spcAft>
              <a:buSzPts val="1300"/>
              <a:buAutoNum type="arabicPeriod"/>
            </a:pPr>
            <a:r>
              <a:rPr lang="en"/>
              <a:t>Regional differences exist → need higher </a:t>
            </a:r>
            <a:r>
              <a:rPr lang="en"/>
              <a:t>granularity</a:t>
            </a:r>
            <a:r>
              <a:rPr lang="en"/>
              <a:t> in prediction</a:t>
            </a:r>
            <a:endParaRPr/>
          </a:p>
          <a:p>
            <a:pPr indent="0" lvl="0" marL="0" rtl="0" algn="l">
              <a:spcBef>
                <a:spcPts val="1200"/>
              </a:spcBef>
              <a:spcAft>
                <a:spcPts val="0"/>
              </a:spcAft>
              <a:buNone/>
            </a:pPr>
            <a:r>
              <a:rPr lang="en"/>
              <a:t>LIMITATION:</a:t>
            </a:r>
            <a:endParaRPr/>
          </a:p>
          <a:p>
            <a:pPr indent="-311150" lvl="0" marL="457200" rtl="0" algn="l">
              <a:spcBef>
                <a:spcPts val="1200"/>
              </a:spcBef>
              <a:spcAft>
                <a:spcPts val="0"/>
              </a:spcAft>
              <a:buSzPts val="1300"/>
              <a:buAutoNum type="arabicPeriod"/>
            </a:pPr>
            <a:r>
              <a:rPr lang="en"/>
              <a:t>Data: sources?  time of availability?</a:t>
            </a:r>
            <a:endParaRPr/>
          </a:p>
          <a:p>
            <a:pPr indent="-311150" lvl="0" marL="457200" rtl="0" algn="l">
              <a:spcBef>
                <a:spcPts val="0"/>
              </a:spcBef>
              <a:spcAft>
                <a:spcPts val="0"/>
              </a:spcAft>
              <a:buSzPts val="1300"/>
              <a:buAutoNum type="arabicPeriod"/>
            </a:pPr>
            <a:r>
              <a:rPr lang="en"/>
              <a:t>Model Choices: time series modeling? </a:t>
            </a:r>
            <a:endParaRPr/>
          </a:p>
        </p:txBody>
      </p:sp>
      <p:sp>
        <p:nvSpPr>
          <p:cNvPr id="368" name="Google Shape;36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1297500" y="2114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374" name="Google Shape;37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a:t>Problem Statement</a:t>
            </a:r>
            <a:endParaRPr/>
          </a:p>
        </p:txBody>
      </p:sp>
      <p:sp>
        <p:nvSpPr>
          <p:cNvPr id="147" name="Google Shape;147;p15"/>
          <p:cNvSpPr txBox="1"/>
          <p:nvPr>
            <p:ph idx="1" type="body"/>
          </p:nvPr>
        </p:nvSpPr>
        <p:spPr>
          <a:xfrm>
            <a:off x="1297500" y="14415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0" lvl="0" marL="0" rtl="0" algn="l">
              <a:spcBef>
                <a:spcPts val="1200"/>
              </a:spcBef>
              <a:spcAft>
                <a:spcPts val="0"/>
              </a:spcAft>
              <a:buNone/>
            </a:pPr>
            <a:r>
              <a:t/>
            </a:r>
            <a:endParaRPr sz="1600"/>
          </a:p>
          <a:p>
            <a:pPr indent="0" lvl="0" marL="0" rtl="0" algn="l">
              <a:spcBef>
                <a:spcPts val="1200"/>
              </a:spcBef>
              <a:spcAft>
                <a:spcPts val="1200"/>
              </a:spcAft>
              <a:buNone/>
            </a:pPr>
            <a:r>
              <a:rPr lang="en" sz="1600"/>
              <a:t>We aim to create a generalized model for predicting drought by </a:t>
            </a:r>
            <a:r>
              <a:rPr lang="en" sz="1600"/>
              <a:t>applying</a:t>
            </a:r>
            <a:r>
              <a:rPr lang="en" sz="1600"/>
              <a:t> a wider breathe of modeling techniques to provide better aid and preparation to regions before the onset of drought</a:t>
            </a:r>
            <a:r>
              <a:rPr lang="en" sz="1600"/>
              <a:t>.</a:t>
            </a:r>
            <a:endParaRPr sz="1600"/>
          </a:p>
        </p:txBody>
      </p:sp>
      <p:sp>
        <p:nvSpPr>
          <p:cNvPr id="148" name="Google Shape;14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a:t>Project Goals</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Review of methods for long-term drought prediction in the continental U.S (CONUS) based on a number of climatrophic data sources</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Analyze multiple forms of models for prediction across climate regions of the CONUS</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Generate 2+ month forecasts of drought probability over the variety of climate regions in the CONUS</a:t>
            </a:r>
            <a:endParaRPr sz="1400"/>
          </a:p>
        </p:txBody>
      </p:sp>
      <p:sp>
        <p:nvSpPr>
          <p:cNvPr id="155" name="Google Shape;15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Motivation</a:t>
            </a:r>
            <a:endParaRPr/>
          </a:p>
        </p:txBody>
      </p:sp>
      <p:sp>
        <p:nvSpPr>
          <p:cNvPr id="161" name="Google Shape;161;p17"/>
          <p:cNvSpPr txBox="1"/>
          <p:nvPr>
            <p:ph idx="1" type="body"/>
          </p:nvPr>
        </p:nvSpPr>
        <p:spPr>
          <a:xfrm>
            <a:off x="1297500" y="1307850"/>
            <a:ext cx="3390900" cy="3171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Droughts have economical, environmental, and human costs caused by water’s importance in natural cycles and our reliance on their products by  improving prediction we can better prepare regions for drought</a:t>
            </a:r>
            <a:endParaRPr sz="1400"/>
          </a:p>
          <a:p>
            <a:pPr indent="-317500" lvl="0" marL="457200" rtl="0" algn="l">
              <a:spcBef>
                <a:spcPts val="0"/>
              </a:spcBef>
              <a:spcAft>
                <a:spcPts val="0"/>
              </a:spcAft>
              <a:buSzPts val="1400"/>
              <a:buChar char="●"/>
            </a:pPr>
            <a:r>
              <a:rPr lang="en" sz="1400"/>
              <a:t>Long-term rather than short-term regional drought prediction and generalized rather than localized forecasting </a:t>
            </a:r>
            <a:endParaRPr sz="1400"/>
          </a:p>
        </p:txBody>
      </p:sp>
      <p:sp>
        <p:nvSpPr>
          <p:cNvPr id="162" name="Google Shape;16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17"/>
          <p:cNvPicPr preferRelativeResize="0"/>
          <p:nvPr/>
        </p:nvPicPr>
        <p:blipFill>
          <a:blip r:embed="rId3">
            <a:alphaModFix/>
          </a:blip>
          <a:stretch>
            <a:fillRect/>
          </a:stretch>
        </p:blipFill>
        <p:spPr>
          <a:xfrm>
            <a:off x="5081525" y="1307850"/>
            <a:ext cx="3390925" cy="305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Relevant knowledge &amp; Literature review </a:t>
            </a:r>
            <a:endParaRPr/>
          </a:p>
        </p:txBody>
      </p:sp>
      <p:sp>
        <p:nvSpPr>
          <p:cNvPr id="169" name="Google Shape;169;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400"/>
              <a:t>Difficulties with drought in general: </a:t>
            </a:r>
            <a:r>
              <a:rPr lang="en" sz="1400"/>
              <a:t>Complex causal mechanisms and ambiguous signals</a:t>
            </a:r>
            <a:endParaRPr sz="1400"/>
          </a:p>
          <a:p>
            <a:pPr indent="-310832" lvl="0" marL="457200" rtl="0" algn="l">
              <a:spcBef>
                <a:spcPts val="1200"/>
              </a:spcBef>
              <a:spcAft>
                <a:spcPts val="0"/>
              </a:spcAft>
              <a:buSzPct val="100000"/>
              <a:buChar char="●"/>
            </a:pPr>
            <a:r>
              <a:rPr lang="en" sz="1400"/>
              <a:t>Ault </a:t>
            </a:r>
            <a:r>
              <a:rPr i="1" lang="en" sz="1400"/>
              <a:t>(Science, 2020),</a:t>
            </a:r>
            <a:r>
              <a:rPr lang="en" sz="1400"/>
              <a:t> On the essentials of drought in a changing climate</a:t>
            </a:r>
            <a:endParaRPr sz="1400"/>
          </a:p>
          <a:p>
            <a:pPr indent="0" lvl="0" marL="0" rtl="0" algn="l">
              <a:spcBef>
                <a:spcPts val="1200"/>
              </a:spcBef>
              <a:spcAft>
                <a:spcPts val="0"/>
              </a:spcAft>
              <a:buNone/>
            </a:pPr>
            <a:r>
              <a:rPr b="1" lang="en" sz="1400"/>
              <a:t>Short term drought prediction: </a:t>
            </a:r>
            <a:r>
              <a:rPr lang="en" sz="1400"/>
              <a:t>2- and 4-week USDM forecasting</a:t>
            </a:r>
            <a:endParaRPr sz="1400"/>
          </a:p>
          <a:p>
            <a:pPr indent="-310832" lvl="0" marL="457200" rtl="0" algn="l">
              <a:spcBef>
                <a:spcPts val="1200"/>
              </a:spcBef>
              <a:spcAft>
                <a:spcPts val="0"/>
              </a:spcAft>
              <a:buSzPct val="100000"/>
              <a:buChar char="●"/>
            </a:pPr>
            <a:r>
              <a:rPr lang="en" sz="1400"/>
              <a:t>Lorenz et al. (</a:t>
            </a:r>
            <a:r>
              <a:rPr i="1" lang="en" sz="1400"/>
              <a:t>American Meteorological Society</a:t>
            </a:r>
            <a:r>
              <a:rPr lang="en" sz="1400"/>
              <a:t>, 2017), Predicting the U.S. Drought Monitor Using Precipitation, Soil Moisture, and Evapotranspiration Anomalies. Part II: Intraseasonal Drought Intensification Forecasts</a:t>
            </a:r>
            <a:endParaRPr sz="1400"/>
          </a:p>
          <a:p>
            <a:pPr indent="0" lvl="0" marL="0" rtl="0" algn="l">
              <a:spcBef>
                <a:spcPts val="1200"/>
              </a:spcBef>
              <a:spcAft>
                <a:spcPts val="0"/>
              </a:spcAft>
              <a:buNone/>
            </a:pPr>
            <a:r>
              <a:rPr b="1" lang="en" sz="1400"/>
              <a:t>Hyper-localized prediction: </a:t>
            </a:r>
            <a:r>
              <a:rPr lang="en" sz="1400"/>
              <a:t>Prediction in small localized regions</a:t>
            </a:r>
            <a:endParaRPr sz="1400"/>
          </a:p>
          <a:p>
            <a:pPr indent="-310832" lvl="0" marL="457200" rtl="0" algn="l">
              <a:spcBef>
                <a:spcPts val="1200"/>
              </a:spcBef>
              <a:spcAft>
                <a:spcPts val="0"/>
              </a:spcAft>
              <a:buSzPct val="100000"/>
              <a:buChar char="●"/>
            </a:pPr>
            <a:r>
              <a:rPr lang="en" sz="1400"/>
              <a:t>Zhang et al. (</a:t>
            </a:r>
            <a:r>
              <a:rPr i="1" lang="en" sz="1400"/>
              <a:t>Science of The Total Environment</a:t>
            </a:r>
            <a:r>
              <a:rPr lang="en" sz="1400"/>
              <a:t>, 2019), Meteorological drought forecasting based on a statistical model with machine learning techniques in Shaanxi province, China</a:t>
            </a:r>
            <a:endParaRPr sz="1400"/>
          </a:p>
        </p:txBody>
      </p:sp>
      <p:sp>
        <p:nvSpPr>
          <p:cNvPr id="170" name="Google Shape;17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Relevant knowledge &amp; Literature review </a:t>
            </a:r>
            <a:endParaRPr/>
          </a:p>
        </p:txBody>
      </p:sp>
      <p:sp>
        <p:nvSpPr>
          <p:cNvPr id="176" name="Google Shape;176;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Recent progress in predicting drought: </a:t>
            </a:r>
            <a:r>
              <a:rPr lang="en" sz="1400"/>
              <a:t>Introduction of ML and Deep Learning with </a:t>
            </a:r>
            <a:r>
              <a:rPr lang="en" sz="1400"/>
              <a:t>greater</a:t>
            </a:r>
            <a:r>
              <a:rPr lang="en" sz="1400"/>
              <a:t> access to data</a:t>
            </a:r>
            <a:endParaRPr sz="1400"/>
          </a:p>
          <a:p>
            <a:pPr indent="-317500" lvl="0" marL="457200" rtl="0" algn="l">
              <a:spcBef>
                <a:spcPts val="1200"/>
              </a:spcBef>
              <a:spcAft>
                <a:spcPts val="0"/>
              </a:spcAft>
              <a:buSzPts val="1400"/>
              <a:buChar char="●"/>
            </a:pPr>
            <a:r>
              <a:rPr lang="en" sz="1400"/>
              <a:t>Dikshit et al. (</a:t>
            </a:r>
            <a:r>
              <a:rPr i="1" lang="en" sz="1400"/>
              <a:t>Applied Soft Computing, </a:t>
            </a:r>
            <a:r>
              <a:rPr lang="en" sz="1400"/>
              <a:t>2022), Artificial neural networks in drought prediction in the 21st century–A scientometric analysis </a:t>
            </a:r>
            <a:endParaRPr sz="1400"/>
          </a:p>
          <a:p>
            <a:pPr indent="-317500" lvl="0" marL="457200" rtl="0" algn="l">
              <a:spcBef>
                <a:spcPts val="0"/>
              </a:spcBef>
              <a:spcAft>
                <a:spcPts val="0"/>
              </a:spcAft>
              <a:buSzPts val="1400"/>
              <a:buChar char="●"/>
            </a:pPr>
            <a:r>
              <a:rPr lang="en" sz="1400"/>
              <a:t>Poornima and Pushpalatha (</a:t>
            </a:r>
            <a:r>
              <a:rPr i="1" lang="en" sz="1400"/>
              <a:t>Springer Nature: Soft Computing,</a:t>
            </a:r>
            <a:r>
              <a:rPr lang="en" sz="1400"/>
              <a:t> 2019) Drought prediction based on SPI and SPEI with varying timescales using LSTM recurrent neural network</a:t>
            </a:r>
            <a:endParaRPr sz="1400"/>
          </a:p>
          <a:p>
            <a:pPr indent="-317500" lvl="0" marL="457200" rtl="0" algn="l">
              <a:spcBef>
                <a:spcPts val="0"/>
              </a:spcBef>
              <a:spcAft>
                <a:spcPts val="0"/>
              </a:spcAft>
              <a:buSzPts val="1400"/>
              <a:buChar char="●"/>
            </a:pPr>
            <a:r>
              <a:rPr lang="en" sz="1400"/>
              <a:t>Hao (</a:t>
            </a:r>
            <a:r>
              <a:rPr i="1" lang="en" sz="1400"/>
              <a:t>Review of Geophysics, </a:t>
            </a:r>
            <a:r>
              <a:rPr lang="en" sz="1400"/>
              <a:t>2018) Seasonal Drought Prediction: Advances, Challenges, and Future Prospects</a:t>
            </a:r>
            <a:endParaRPr sz="1400"/>
          </a:p>
        </p:txBody>
      </p:sp>
      <p:sp>
        <p:nvSpPr>
          <p:cNvPr id="177" name="Google Shape;1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86150" y="2918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Available Data</a:t>
            </a:r>
            <a:endParaRPr/>
          </a:p>
        </p:txBody>
      </p:sp>
      <p:graphicFrame>
        <p:nvGraphicFramePr>
          <p:cNvPr id="183" name="Google Shape;183;p20"/>
          <p:cNvGraphicFramePr/>
          <p:nvPr/>
        </p:nvGraphicFramePr>
        <p:xfrm>
          <a:off x="643788" y="1716970"/>
          <a:ext cx="3000000" cy="3000000"/>
        </p:xfrm>
        <a:graphic>
          <a:graphicData uri="http://schemas.openxmlformats.org/drawingml/2006/table">
            <a:tbl>
              <a:tblPr>
                <a:noFill/>
                <a:tableStyleId>{1E94C40D-AEB5-40F2-A4EF-AFA777298F6F}</a:tableStyleId>
              </a:tblPr>
              <a:tblGrid>
                <a:gridCol w="1213750"/>
                <a:gridCol w="955500"/>
                <a:gridCol w="1472025"/>
                <a:gridCol w="1382400"/>
                <a:gridCol w="1033925"/>
                <a:gridCol w="1771050"/>
              </a:tblGrid>
              <a:tr h="505550">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Record Date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Feature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91425" marB="91425" marR="91425" marL="91425">
                    <a:lnL cap="flat" cmpd="sng" w="38100">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Category</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Feature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390750">
                <a:tc>
                  <a:txBody>
                    <a:bodyPr/>
                    <a:lstStyle/>
                    <a:p>
                      <a:pPr indent="0" lvl="0" marL="0" rtl="0" algn="l">
                        <a:spcBef>
                          <a:spcPts val="0"/>
                        </a:spcBef>
                        <a:spcAft>
                          <a:spcPts val="0"/>
                        </a:spcAft>
                        <a:buNone/>
                      </a:pPr>
                      <a:r>
                        <a:rPr lang="en" sz="1200">
                          <a:solidFill>
                            <a:schemeClr val="lt1"/>
                          </a:solidFill>
                        </a:rPr>
                        <a:t>USDM</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2012-2022</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Drought categories</a:t>
                      </a:r>
                      <a:endParaRPr sz="1200">
                        <a:solidFill>
                          <a:schemeClr val="lt1"/>
                        </a:solidFill>
                      </a:endParaRPr>
                    </a:p>
                  </a:txBody>
                  <a:tcPr marT="91425" marB="91425" marR="91425" marL="91425">
                    <a:lnR cap="flat" cmpd="sng" w="38100">
                      <a:solidFill>
                        <a:srgbClr val="9E9E9E"/>
                      </a:solidFill>
                      <a:prstDash val="solid"/>
                      <a:round/>
                      <a:headEnd len="sm" w="sm" type="none"/>
                      <a:tailEnd len="sm" w="sm" type="none"/>
                    </a:lnR>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Satellite</a:t>
                      </a:r>
                      <a:endParaRPr sz="1200">
                        <a:solidFill>
                          <a:schemeClr val="lt1"/>
                        </a:solidFill>
                      </a:endParaRPr>
                    </a:p>
                  </a:txBody>
                  <a:tcPr marT="91425" marB="91425" marR="91425" marL="91425">
                    <a:lnL cap="flat" cmpd="sng" w="38100">
                      <a:solidFill>
                        <a:srgbClr val="9E9E9E"/>
                      </a:solidFill>
                      <a:prstDash val="solid"/>
                      <a:round/>
                      <a:headEnd len="sm" w="sm" type="none"/>
                      <a:tailEnd len="sm" w="sm" type="none"/>
                    </a:lnL>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2017-2022</a:t>
                      </a:r>
                      <a:endParaRPr/>
                    </a:p>
                    <a:p>
                      <a:pPr indent="0" lvl="0" marL="0" rtl="0" algn="l">
                        <a:spcBef>
                          <a:spcPts val="0"/>
                        </a:spcBef>
                        <a:spcAft>
                          <a:spcPts val="0"/>
                        </a:spcAft>
                        <a:buNone/>
                      </a:pPr>
                      <a:r>
                        <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Change in vegetation area</a:t>
                      </a:r>
                      <a:endParaRPr sz="1200">
                        <a:solidFill>
                          <a:schemeClr val="lt1"/>
                        </a:solidFill>
                      </a:endParaRPr>
                    </a:p>
                  </a:txBody>
                  <a:tcPr marT="91425" marB="91425" marR="91425" marL="91425">
                    <a:lnT cap="flat" cmpd="sng" w="9525">
                      <a:solidFill>
                        <a:srgbClr val="666666"/>
                      </a:solidFill>
                      <a:prstDash val="solid"/>
                      <a:round/>
                      <a:headEnd len="sm" w="sm" type="none"/>
                      <a:tailEnd len="sm" w="sm" type="none"/>
                    </a:lnT>
                  </a:tcPr>
                </a:tc>
              </a:tr>
              <a:tr h="601200">
                <a:tc>
                  <a:txBody>
                    <a:bodyPr/>
                    <a:lstStyle/>
                    <a:p>
                      <a:pPr indent="0" lvl="0" marL="0" rtl="0" algn="l">
                        <a:spcBef>
                          <a:spcPts val="0"/>
                        </a:spcBef>
                        <a:spcAft>
                          <a:spcPts val="0"/>
                        </a:spcAft>
                        <a:buNone/>
                      </a:pPr>
                      <a:r>
                        <a:rPr lang="en" sz="1200">
                          <a:solidFill>
                            <a:schemeClr val="lt1"/>
                          </a:solidFill>
                        </a:rPr>
                        <a:t>SET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2012-2022</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Evaporation, Runoff</a:t>
                      </a:r>
                      <a:endParaRPr sz="1200">
                        <a:solidFill>
                          <a:schemeClr val="lt1"/>
                        </a:solidFill>
                      </a:endParaRPr>
                    </a:p>
                  </a:txBody>
                  <a:tcPr marT="91425" marB="91425" marR="91425" marL="91425">
                    <a:lnR cap="flat" cmpd="sng" w="38100">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lt1"/>
                          </a:solidFill>
                        </a:rPr>
                        <a:t>NOAA</a:t>
                      </a:r>
                      <a:endParaRPr sz="1200">
                        <a:solidFill>
                          <a:schemeClr val="lt1"/>
                        </a:solidFill>
                      </a:endParaRPr>
                    </a:p>
                  </a:txBody>
                  <a:tcPr marT="91425" marB="91425" marR="91425" marL="91425">
                    <a:lnL cap="flat" cmpd="sng" w="38100">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200">
                          <a:solidFill>
                            <a:schemeClr val="lt1"/>
                          </a:solidFill>
                        </a:rPr>
                        <a:t>2012-2022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Temperature, Precipitation</a:t>
                      </a:r>
                      <a:endParaRPr sz="1200">
                        <a:solidFill>
                          <a:schemeClr val="lt1"/>
                        </a:solidFill>
                      </a:endParaRPr>
                    </a:p>
                  </a:txBody>
                  <a:tcPr marT="91425" marB="91425" marR="91425" marL="91425"/>
                </a:tc>
              </a:tr>
              <a:tr h="706275">
                <a:tc>
                  <a:txBody>
                    <a:bodyPr/>
                    <a:lstStyle/>
                    <a:p>
                      <a:pPr indent="0" lvl="0" marL="0" rtl="0" algn="l">
                        <a:spcBef>
                          <a:spcPts val="0"/>
                        </a:spcBef>
                        <a:spcAft>
                          <a:spcPts val="0"/>
                        </a:spcAft>
                        <a:buNone/>
                      </a:pPr>
                      <a:r>
                        <a:rPr lang="en" sz="1200">
                          <a:solidFill>
                            <a:schemeClr val="lt1"/>
                          </a:solidFill>
                        </a:rPr>
                        <a:t>SMAP</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2015-2022</a:t>
                      </a:r>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Soil moisture map</a:t>
                      </a:r>
                      <a:endParaRPr sz="1200">
                        <a:solidFill>
                          <a:schemeClr val="lt1"/>
                        </a:solidFill>
                      </a:endParaRPr>
                    </a:p>
                  </a:txBody>
                  <a:tcPr marT="91425" marB="91425" marR="91425" marL="91425">
                    <a:lnR cap="flat" cmpd="sng" w="38100">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38100">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chemeClr val="dk1">
                          <a:alpha val="0"/>
                        </a:schemeClr>
                      </a:solidFill>
                      <a:prstDash val="solid"/>
                      <a:round/>
                      <a:headEnd len="sm" w="sm" type="none"/>
                      <a:tailEnd len="sm" w="sm" type="none"/>
                    </a:lnB>
                  </a:tcPr>
                </a:tc>
              </a:tr>
            </a:tbl>
          </a:graphicData>
        </a:graphic>
      </p:graphicFrame>
      <p:sp>
        <p:nvSpPr>
          <p:cNvPr id="184" name="Google Shape;184;p20"/>
          <p:cNvSpPr txBox="1"/>
          <p:nvPr/>
        </p:nvSpPr>
        <p:spPr>
          <a:xfrm>
            <a:off x="4285075" y="3813325"/>
            <a:ext cx="41874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chemeClr val="lt1"/>
                </a:solidFill>
                <a:latin typeface="Lato"/>
                <a:ea typeface="Lato"/>
                <a:cs typeface="Lato"/>
                <a:sym typeface="Lato"/>
              </a:rPr>
              <a:t>Note: Averaged by week by county</a:t>
            </a:r>
            <a:endParaRPr b="1" sz="1200">
              <a:solidFill>
                <a:schemeClr val="lt1"/>
              </a:solidFill>
              <a:latin typeface="Lato"/>
              <a:ea typeface="Lato"/>
              <a:cs typeface="Lato"/>
              <a:sym typeface="Lato"/>
            </a:endParaRPr>
          </a:p>
        </p:txBody>
      </p:sp>
      <p:sp>
        <p:nvSpPr>
          <p:cNvPr id="185" name="Google Shape;18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Sampling and Train-Test Split</a:t>
            </a:r>
            <a:endParaRPr/>
          </a:p>
        </p:txBody>
      </p:sp>
      <p:sp>
        <p:nvSpPr>
          <p:cNvPr id="191" name="Google Shape;19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1"/>
          <p:cNvSpPr txBox="1"/>
          <p:nvPr/>
        </p:nvSpPr>
        <p:spPr>
          <a:xfrm>
            <a:off x="715650" y="1383750"/>
            <a:ext cx="3135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Total of 3,143 counties across CONUS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9 climate regions, sample 50 per climate region</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Our sample is </a:t>
            </a:r>
            <a:r>
              <a:rPr lang="en">
                <a:solidFill>
                  <a:schemeClr val="lt1"/>
                </a:solidFill>
                <a:latin typeface="Lato"/>
                <a:ea typeface="Lato"/>
                <a:cs typeface="Lato"/>
                <a:sym typeface="Lato"/>
              </a:rPr>
              <a:t>representative and has </a:t>
            </a:r>
            <a:r>
              <a:rPr lang="en">
                <a:solidFill>
                  <a:schemeClr val="lt1"/>
                </a:solidFill>
                <a:latin typeface="Lato"/>
                <a:ea typeface="Lato"/>
                <a:cs typeface="Lato"/>
                <a:sym typeface="Lato"/>
              </a:rPr>
              <a:t>no information leakage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93" name="Google Shape;193;p21"/>
          <p:cNvPicPr preferRelativeResize="0"/>
          <p:nvPr/>
        </p:nvPicPr>
        <p:blipFill>
          <a:blip r:embed="rId3">
            <a:alphaModFix/>
          </a:blip>
          <a:stretch>
            <a:fillRect/>
          </a:stretch>
        </p:blipFill>
        <p:spPr>
          <a:xfrm>
            <a:off x="4269175" y="1359100"/>
            <a:ext cx="4250300" cy="2703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242525"/>
      </a:dk1>
      <a:lt1>
        <a:srgbClr val="FFFFFF"/>
      </a:lt1>
      <a:dk2>
        <a:srgbClr val="D9D9D9"/>
      </a:dk2>
      <a:lt2>
        <a:srgbClr val="C5CAC8"/>
      </a:lt2>
      <a:accent1>
        <a:srgbClr val="1F8CCA"/>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